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69" r:id="rId3"/>
    <p:sldId id="275" r:id="rId4"/>
    <p:sldId id="277" r:id="rId5"/>
    <p:sldId id="278" r:id="rId6"/>
    <p:sldId id="279" r:id="rId7"/>
    <p:sldId id="280" r:id="rId8"/>
    <p:sldId id="282" r:id="rId9"/>
    <p:sldId id="283" r:id="rId10"/>
    <p:sldId id="284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2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55C3F3-0A38-439E-807A-2EFEEDA20AA3}" type="doc">
      <dgm:prSet loTypeId="urn:microsoft.com/office/officeart/2005/8/layout/defaul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14C62F1-E2E3-4C51-AE76-DA95929EC150}">
      <dgm:prSet custT="1"/>
      <dgm:spPr/>
      <dgm:t>
        <a:bodyPr/>
        <a:lstStyle/>
        <a:p>
          <a:r>
            <a:rPr lang="en-US" sz="1800" b="0" i="0" baseline="0" dirty="0" err="1"/>
            <a:t>Poboljšanje</a:t>
          </a:r>
          <a:r>
            <a:rPr lang="en-US" sz="1800" b="0" i="0" baseline="0" dirty="0"/>
            <a:t> </a:t>
          </a:r>
          <a:r>
            <a:rPr lang="en-US" sz="1800" b="0" i="0" baseline="0" dirty="0" err="1"/>
            <a:t>kvalitete</a:t>
          </a:r>
          <a:r>
            <a:rPr lang="en-US" sz="1800" b="0" i="0" baseline="0" dirty="0"/>
            <a:t> </a:t>
          </a:r>
          <a:r>
            <a:rPr lang="en-US" sz="1800" b="0" i="0" baseline="0" dirty="0" err="1"/>
            <a:t>života</a:t>
          </a:r>
          <a:r>
            <a:rPr lang="en-US" sz="1800" b="0" i="0" baseline="0" dirty="0"/>
            <a:t> </a:t>
          </a:r>
          <a:r>
            <a:rPr lang="en-US" sz="1800" b="0" i="0" baseline="0" dirty="0" err="1"/>
            <a:t>i</a:t>
          </a:r>
          <a:r>
            <a:rPr lang="en-US" sz="1800" b="0" i="0" baseline="0" dirty="0"/>
            <a:t> </a:t>
          </a:r>
          <a:r>
            <a:rPr lang="en-US" sz="1800" b="0" i="0" baseline="0" dirty="0" err="1"/>
            <a:t>mentalnog</a:t>
          </a:r>
          <a:r>
            <a:rPr lang="en-US" sz="1800" b="0" i="0" baseline="0" dirty="0"/>
            <a:t> </a:t>
          </a:r>
          <a:r>
            <a:rPr lang="en-US" sz="1800" b="0" i="0" baseline="0" dirty="0" err="1"/>
            <a:t>zdravlja</a:t>
          </a:r>
          <a:r>
            <a:rPr lang="en-US" sz="1800" b="0" i="0" baseline="0" dirty="0"/>
            <a:t> </a:t>
          </a:r>
          <a:r>
            <a:rPr lang="hr-HR" sz="1800" dirty="0"/>
            <a:t>roditelja njegovatelja</a:t>
          </a:r>
          <a:endParaRPr lang="en-US" sz="1800" dirty="0"/>
        </a:p>
      </dgm:t>
    </dgm:pt>
    <dgm:pt modelId="{01F0A0B6-2C41-48A6-AEB8-D2FF41E74008}" type="parTrans" cxnId="{5153C350-363B-4890-86A8-D732B597CBDD}">
      <dgm:prSet/>
      <dgm:spPr/>
      <dgm:t>
        <a:bodyPr/>
        <a:lstStyle/>
        <a:p>
          <a:endParaRPr lang="en-US"/>
        </a:p>
      </dgm:t>
    </dgm:pt>
    <dgm:pt modelId="{A0F7B4E3-8768-4F6B-8B40-379889EC3A88}" type="sibTrans" cxnId="{5153C350-363B-4890-86A8-D732B597CBDD}">
      <dgm:prSet/>
      <dgm:spPr/>
      <dgm:t>
        <a:bodyPr/>
        <a:lstStyle/>
        <a:p>
          <a:endParaRPr lang="en-US"/>
        </a:p>
      </dgm:t>
    </dgm:pt>
    <dgm:pt modelId="{036C3DB9-1A53-4555-9C6F-B1B4A8EF7412}">
      <dgm:prSet custT="1"/>
      <dgm:spPr/>
      <dgm:t>
        <a:bodyPr/>
        <a:lstStyle/>
        <a:p>
          <a:r>
            <a:rPr lang="en-US" sz="1800" b="0" i="0" baseline="0" dirty="0" err="1"/>
            <a:t>Smanjenje</a:t>
          </a:r>
          <a:r>
            <a:rPr lang="en-US" sz="1800" b="0" i="0" baseline="0" dirty="0"/>
            <a:t> </a:t>
          </a:r>
          <a:r>
            <a:rPr lang="en-US" sz="1800" b="0" i="0" baseline="0" dirty="0" err="1"/>
            <a:t>rizika</a:t>
          </a:r>
          <a:r>
            <a:rPr lang="en-US" sz="1800" b="0" i="0" baseline="0" dirty="0"/>
            <a:t> od </a:t>
          </a:r>
          <a:r>
            <a:rPr lang="en-US" sz="1800" b="0" i="0" baseline="0" dirty="0" err="1"/>
            <a:t>iscrpljenosti</a:t>
          </a:r>
          <a:r>
            <a:rPr lang="en-US" sz="1800" b="0" i="0" baseline="0" dirty="0"/>
            <a:t> </a:t>
          </a:r>
          <a:r>
            <a:rPr lang="hr-HR" sz="1800" b="0" i="0" baseline="0" dirty="0"/>
            <a:t>kod roditelja njegovatelja</a:t>
          </a:r>
          <a:endParaRPr lang="en-US" sz="1800" dirty="0"/>
        </a:p>
      </dgm:t>
    </dgm:pt>
    <dgm:pt modelId="{296CDA8D-C3AF-4D0C-B157-88D09B9E4A49}" type="parTrans" cxnId="{E085AEE6-1852-4EC7-BE72-27998755BE20}">
      <dgm:prSet/>
      <dgm:spPr/>
      <dgm:t>
        <a:bodyPr/>
        <a:lstStyle/>
        <a:p>
          <a:endParaRPr lang="en-US"/>
        </a:p>
      </dgm:t>
    </dgm:pt>
    <dgm:pt modelId="{BBEC3507-E14A-4F4E-ADBC-94D41738ADCC}" type="sibTrans" cxnId="{E085AEE6-1852-4EC7-BE72-27998755BE20}">
      <dgm:prSet/>
      <dgm:spPr/>
      <dgm:t>
        <a:bodyPr/>
        <a:lstStyle/>
        <a:p>
          <a:endParaRPr lang="en-US"/>
        </a:p>
      </dgm:t>
    </dgm:pt>
    <dgm:pt modelId="{F09B34A0-9E8E-4BD3-BF6B-B1752E55AB43}">
      <dgm:prSet custT="1"/>
      <dgm:spPr/>
      <dgm:t>
        <a:bodyPr/>
        <a:lstStyle/>
        <a:p>
          <a:r>
            <a:rPr lang="en-US" sz="1800" b="0" i="0" baseline="0" dirty="0" err="1"/>
            <a:t>Unapređenje</a:t>
          </a:r>
          <a:r>
            <a:rPr lang="en-US" sz="1800" b="0" i="0" baseline="0" dirty="0"/>
            <a:t> </a:t>
          </a:r>
          <a:r>
            <a:rPr lang="en-US" sz="1800" b="0" i="0" baseline="0" dirty="0" err="1"/>
            <a:t>socijalnih</a:t>
          </a:r>
          <a:r>
            <a:rPr lang="en-US" sz="1800" b="0" i="0" baseline="0" dirty="0"/>
            <a:t> </a:t>
          </a:r>
          <a:r>
            <a:rPr lang="en-US" sz="1800" b="0" i="0" baseline="0" dirty="0" err="1"/>
            <a:t>usluga</a:t>
          </a:r>
          <a:r>
            <a:rPr lang="en-US" sz="1800" b="0" i="0" baseline="0" dirty="0"/>
            <a:t> </a:t>
          </a:r>
          <a:r>
            <a:rPr lang="en-US" sz="1800" b="0" i="0" baseline="0" dirty="0" err="1"/>
            <a:t>kroz</a:t>
          </a:r>
          <a:r>
            <a:rPr lang="en-US" sz="1800" b="0" i="0" baseline="0" dirty="0"/>
            <a:t> </a:t>
          </a:r>
          <a:r>
            <a:rPr lang="en-US" sz="1800" b="0" i="0" baseline="0" dirty="0" err="1"/>
            <a:t>uvođenje</a:t>
          </a:r>
          <a:r>
            <a:rPr lang="en-US" sz="1800" b="0" i="0" baseline="0" dirty="0"/>
            <a:t> </a:t>
          </a:r>
          <a:r>
            <a:rPr lang="en-US" sz="1800" b="0" i="0" baseline="0" dirty="0" err="1"/>
            <a:t>inovativnog</a:t>
          </a:r>
          <a:r>
            <a:rPr lang="en-US" sz="1800" b="0" i="0" baseline="0" dirty="0"/>
            <a:t> </a:t>
          </a:r>
          <a:r>
            <a:rPr lang="en-US" sz="1800" b="0" i="0" baseline="0" dirty="0" err="1"/>
            <a:t>modela</a:t>
          </a:r>
          <a:r>
            <a:rPr lang="en-US" sz="1800" b="0" i="0" baseline="0" dirty="0"/>
            <a:t> </a:t>
          </a:r>
          <a:r>
            <a:rPr lang="en-US" sz="1800" b="0" i="0" baseline="0" dirty="0" err="1"/>
            <a:t>odmora</a:t>
          </a:r>
          <a:r>
            <a:rPr lang="en-US" sz="1800" b="0" i="0" baseline="0" dirty="0"/>
            <a:t> od </a:t>
          </a:r>
          <a:r>
            <a:rPr lang="en-US" sz="1800" b="0" i="0" baseline="0" dirty="0" err="1"/>
            <a:t>skrbi</a:t>
          </a:r>
          <a:r>
            <a:rPr lang="hr-HR" sz="1800" b="0" i="0" baseline="0" dirty="0"/>
            <a:t> </a:t>
          </a:r>
          <a:endParaRPr lang="en-US" sz="1800" dirty="0"/>
        </a:p>
      </dgm:t>
    </dgm:pt>
    <dgm:pt modelId="{E88AABBD-27BC-49E6-A7B1-BD49ACC7D4FC}" type="parTrans" cxnId="{355E79CA-DC57-4AB0-926A-015F1B316A95}">
      <dgm:prSet/>
      <dgm:spPr/>
      <dgm:t>
        <a:bodyPr/>
        <a:lstStyle/>
        <a:p>
          <a:endParaRPr lang="en-US"/>
        </a:p>
      </dgm:t>
    </dgm:pt>
    <dgm:pt modelId="{67284917-8BF1-4D6A-A06C-CE6B184D3FE9}" type="sibTrans" cxnId="{355E79CA-DC57-4AB0-926A-015F1B316A95}">
      <dgm:prSet/>
      <dgm:spPr/>
      <dgm:t>
        <a:bodyPr/>
        <a:lstStyle/>
        <a:p>
          <a:endParaRPr lang="en-US"/>
        </a:p>
      </dgm:t>
    </dgm:pt>
    <dgm:pt modelId="{1EF44FE8-1064-47DF-A518-C978ADC4DC5F}">
      <dgm:prSet custT="1"/>
      <dgm:spPr/>
      <dgm:t>
        <a:bodyPr/>
        <a:lstStyle/>
        <a:p>
          <a:r>
            <a:rPr lang="hr-HR" sz="1800" dirty="0"/>
            <a:t>Udruga Ivana Perkovca razvija </a:t>
          </a:r>
          <a:r>
            <a:rPr lang="en-US" sz="1800" dirty="0" err="1"/>
            <a:t>svoje</a:t>
          </a:r>
          <a:r>
            <a:rPr lang="en-US" sz="1800" dirty="0"/>
            <a:t> </a:t>
          </a:r>
          <a:r>
            <a:rPr lang="en-US" sz="1800" dirty="0" err="1"/>
            <a:t>kapacitete</a:t>
          </a:r>
          <a:r>
            <a:rPr lang="en-US" sz="1800" dirty="0"/>
            <a:t> za </a:t>
          </a:r>
          <a:r>
            <a:rPr lang="en-US" sz="1800" dirty="0" err="1"/>
            <a:t>pružanje</a:t>
          </a:r>
          <a:r>
            <a:rPr lang="en-US" sz="1800" dirty="0"/>
            <a:t> </a:t>
          </a:r>
          <a:r>
            <a:rPr lang="en-US" sz="1800" dirty="0" err="1"/>
            <a:t>inovativnih</a:t>
          </a:r>
          <a:r>
            <a:rPr lang="en-US" sz="1800" dirty="0"/>
            <a:t> </a:t>
          </a:r>
          <a:r>
            <a:rPr lang="en-US" sz="1800" dirty="0" err="1"/>
            <a:t>socijalnih</a:t>
          </a:r>
          <a:r>
            <a:rPr lang="en-US" sz="1800" dirty="0"/>
            <a:t> </a:t>
          </a:r>
          <a:r>
            <a:rPr lang="en-US" sz="1800" dirty="0" err="1"/>
            <a:t>usluga</a:t>
          </a:r>
          <a:r>
            <a:rPr lang="en-US" sz="1800" dirty="0"/>
            <a:t> </a:t>
          </a:r>
          <a:r>
            <a:rPr lang="en-US" sz="1800" dirty="0" err="1"/>
            <a:t>namijenjenih</a:t>
          </a:r>
          <a:r>
            <a:rPr lang="en-US" sz="1800" dirty="0"/>
            <a:t> </a:t>
          </a:r>
          <a:r>
            <a:rPr lang="en-US" sz="1800" dirty="0" err="1"/>
            <a:t>djeci</a:t>
          </a:r>
          <a:r>
            <a:rPr lang="en-US" sz="1800" dirty="0"/>
            <a:t> s </a:t>
          </a:r>
          <a:r>
            <a:rPr lang="en-US" sz="1800" dirty="0" err="1"/>
            <a:t>teškoćama</a:t>
          </a:r>
          <a:r>
            <a:rPr lang="en-US" sz="1800" dirty="0"/>
            <a:t> u </a:t>
          </a:r>
          <a:r>
            <a:rPr lang="en-US" sz="1800" dirty="0" err="1"/>
            <a:t>razvoju</a:t>
          </a:r>
          <a:r>
            <a:rPr lang="en-US" sz="1800" dirty="0"/>
            <a:t> </a:t>
          </a:r>
          <a:r>
            <a:rPr lang="en-US" sz="1800" dirty="0" err="1"/>
            <a:t>i</a:t>
          </a:r>
          <a:r>
            <a:rPr lang="en-US" sz="1800" dirty="0"/>
            <a:t> </a:t>
          </a:r>
          <a:r>
            <a:rPr lang="en-US" sz="1800" dirty="0" err="1"/>
            <a:t>osobama</a:t>
          </a:r>
          <a:r>
            <a:rPr lang="en-US" sz="1800" dirty="0"/>
            <a:t> s</a:t>
          </a:r>
          <a:r>
            <a:rPr lang="hr-HR" sz="1800" dirty="0"/>
            <a:t> </a:t>
          </a:r>
          <a:r>
            <a:rPr lang="en-US" sz="1800" dirty="0" err="1"/>
            <a:t>invaliditetom</a:t>
          </a:r>
          <a:r>
            <a:rPr lang="en-US" sz="1800" dirty="0"/>
            <a:t>. </a:t>
          </a:r>
        </a:p>
      </dgm:t>
    </dgm:pt>
    <dgm:pt modelId="{AF8D25C0-0DF6-4679-82A9-4D9C840B8F6C}" type="parTrans" cxnId="{D6C85503-120E-406E-801D-E41E0224B498}">
      <dgm:prSet/>
      <dgm:spPr/>
      <dgm:t>
        <a:bodyPr/>
        <a:lstStyle/>
        <a:p>
          <a:endParaRPr lang="en-US"/>
        </a:p>
      </dgm:t>
    </dgm:pt>
    <dgm:pt modelId="{06BCB7F7-C269-476F-A225-AD1D203EEBB3}" type="sibTrans" cxnId="{D6C85503-120E-406E-801D-E41E0224B498}">
      <dgm:prSet/>
      <dgm:spPr/>
      <dgm:t>
        <a:bodyPr/>
        <a:lstStyle/>
        <a:p>
          <a:endParaRPr lang="en-US"/>
        </a:p>
      </dgm:t>
    </dgm:pt>
    <dgm:pt modelId="{12BE4D2E-A333-43EF-B279-6FD97548DAF7}">
      <dgm:prSet custT="1"/>
      <dgm:spPr/>
      <dgm:t>
        <a:bodyPr/>
        <a:lstStyle/>
        <a:p>
          <a:r>
            <a:rPr lang="en-US" sz="1800" dirty="0" err="1"/>
            <a:t>Ovaj</a:t>
          </a:r>
          <a:r>
            <a:rPr lang="en-US" sz="1800" dirty="0"/>
            <a:t> </a:t>
          </a:r>
          <a:r>
            <a:rPr lang="en-US" sz="1800" dirty="0" err="1"/>
            <a:t>napredak</a:t>
          </a:r>
          <a:r>
            <a:rPr lang="en-US" sz="1800" dirty="0"/>
            <a:t> </a:t>
          </a:r>
          <a:r>
            <a:rPr lang="en-US" sz="1800" dirty="0" err="1"/>
            <a:t>će</a:t>
          </a:r>
          <a:r>
            <a:rPr lang="hr-HR" sz="1800" dirty="0"/>
            <a:t> </a:t>
          </a:r>
          <a:r>
            <a:rPr lang="en-US" sz="1800" dirty="0" err="1"/>
            <a:t>povećati</a:t>
          </a:r>
          <a:r>
            <a:rPr lang="en-US" sz="1800" dirty="0"/>
            <a:t> </a:t>
          </a:r>
          <a:r>
            <a:rPr lang="en-US" sz="1800" dirty="0" err="1"/>
            <a:t>prepoznatljivost</a:t>
          </a:r>
          <a:r>
            <a:rPr lang="en-US" sz="1800" dirty="0"/>
            <a:t> </a:t>
          </a:r>
          <a:r>
            <a:rPr lang="en-US" sz="1800" dirty="0" err="1"/>
            <a:t>Udruge</a:t>
          </a:r>
          <a:r>
            <a:rPr lang="en-US" sz="1800" dirty="0"/>
            <a:t> u </a:t>
          </a:r>
          <a:r>
            <a:rPr lang="en-US" sz="1800" dirty="0" err="1"/>
            <a:t>zajednici</a:t>
          </a:r>
          <a:r>
            <a:rPr lang="en-US" sz="1800" dirty="0"/>
            <a:t>, </a:t>
          </a:r>
          <a:r>
            <a:rPr lang="en-US" sz="1800" dirty="0" err="1"/>
            <a:t>što</a:t>
          </a:r>
          <a:r>
            <a:rPr lang="en-US" sz="1800" dirty="0"/>
            <a:t> </a:t>
          </a:r>
          <a:r>
            <a:rPr lang="en-US" sz="1800" dirty="0" err="1"/>
            <a:t>može</a:t>
          </a:r>
          <a:r>
            <a:rPr lang="en-US" sz="1800" dirty="0"/>
            <a:t> </a:t>
          </a:r>
          <a:r>
            <a:rPr lang="en-US" sz="1800" dirty="0" err="1"/>
            <a:t>rezultirati</a:t>
          </a:r>
          <a:r>
            <a:rPr lang="en-US" sz="1800" dirty="0"/>
            <a:t> </a:t>
          </a:r>
          <a:r>
            <a:rPr lang="en-US" sz="1800" dirty="0" err="1"/>
            <a:t>novim</a:t>
          </a:r>
          <a:r>
            <a:rPr lang="en-US" sz="1800" dirty="0"/>
            <a:t> </a:t>
          </a:r>
          <a:r>
            <a:rPr lang="hr-HR" sz="1800" dirty="0"/>
            <a:t>suradnjam</a:t>
          </a:r>
          <a:r>
            <a:rPr lang="en-US" sz="1800" dirty="0"/>
            <a:t>a. </a:t>
          </a:r>
        </a:p>
      </dgm:t>
    </dgm:pt>
    <dgm:pt modelId="{FD4975C6-06B7-4B5E-B08B-4D2BB85480B1}" type="parTrans" cxnId="{32F0DA81-0897-4118-A53E-8238E4DC689B}">
      <dgm:prSet/>
      <dgm:spPr/>
      <dgm:t>
        <a:bodyPr/>
        <a:lstStyle/>
        <a:p>
          <a:endParaRPr lang="en-US"/>
        </a:p>
      </dgm:t>
    </dgm:pt>
    <dgm:pt modelId="{B12C4537-36AB-443A-8B1E-ADBC4F2C7BEE}" type="sibTrans" cxnId="{32F0DA81-0897-4118-A53E-8238E4DC689B}">
      <dgm:prSet/>
      <dgm:spPr/>
      <dgm:t>
        <a:bodyPr/>
        <a:lstStyle/>
        <a:p>
          <a:endParaRPr lang="en-US"/>
        </a:p>
      </dgm:t>
    </dgm:pt>
    <dgm:pt modelId="{49128CE7-33AD-471E-9CBD-724F3D5C9850}">
      <dgm:prSet custT="1"/>
      <dgm:spPr/>
      <dgm:t>
        <a:bodyPr/>
        <a:lstStyle/>
        <a:p>
          <a:r>
            <a:rPr lang="hr-HR" sz="1600" dirty="0"/>
            <a:t>P</a:t>
          </a:r>
          <a:r>
            <a:rPr lang="en-US" sz="1600" dirty="0" err="1"/>
            <a:t>rojekt</a:t>
          </a:r>
          <a:r>
            <a:rPr lang="en-US" sz="1600" dirty="0"/>
            <a:t> će </a:t>
          </a:r>
          <a:r>
            <a:rPr lang="en-US" sz="1600" dirty="0" err="1"/>
            <a:t>omogućiti</a:t>
          </a:r>
          <a:r>
            <a:rPr lang="en-US" sz="1600" dirty="0"/>
            <a:t> </a:t>
          </a:r>
          <a:r>
            <a:rPr lang="hr-HR" sz="1600" dirty="0"/>
            <a:t>Ministarstvu </a:t>
          </a:r>
          <a:r>
            <a:rPr lang="en-US" sz="1600" dirty="0"/>
            <a:t>da bolje razumije izazove s kojima se </a:t>
          </a:r>
          <a:r>
            <a:rPr lang="en-US" sz="1600" dirty="0" err="1"/>
            <a:t>suočavaju</a:t>
          </a:r>
          <a:r>
            <a:rPr lang="en-US" sz="1600" dirty="0"/>
            <a:t> </a:t>
          </a:r>
          <a:r>
            <a:rPr lang="hr-HR" sz="1600" dirty="0"/>
            <a:t>njegovatelji</a:t>
          </a:r>
          <a:r>
            <a:rPr lang="en-US" sz="1600" dirty="0"/>
            <a:t> te da razvije specifične </a:t>
          </a:r>
          <a:r>
            <a:rPr lang="en-US" sz="1600" dirty="0" err="1"/>
            <a:t>programe</a:t>
          </a:r>
          <a:r>
            <a:rPr lang="en-US" sz="1600" dirty="0"/>
            <a:t> </a:t>
          </a:r>
          <a:r>
            <a:rPr lang="en-US" sz="1600" dirty="0" err="1"/>
            <a:t>koje</a:t>
          </a:r>
          <a:r>
            <a:rPr lang="en-US" sz="1600" dirty="0"/>
            <a:t> </a:t>
          </a:r>
          <a:r>
            <a:rPr lang="en-US" sz="1600" dirty="0" err="1"/>
            <a:t>će</a:t>
          </a:r>
          <a:r>
            <a:rPr lang="en-US" sz="1600" dirty="0"/>
            <a:t> </a:t>
          </a:r>
          <a:r>
            <a:rPr lang="en-US" sz="1600" dirty="0" err="1"/>
            <a:t>imati</a:t>
          </a:r>
          <a:r>
            <a:rPr lang="en-US" sz="1600" dirty="0"/>
            <a:t> </a:t>
          </a:r>
          <a:r>
            <a:rPr lang="en-US" sz="1600" dirty="0" err="1"/>
            <a:t>dugoročne</a:t>
          </a:r>
          <a:r>
            <a:rPr lang="en-US" sz="1600" dirty="0"/>
            <a:t> </a:t>
          </a:r>
          <a:r>
            <a:rPr lang="en-US" sz="1600" dirty="0" err="1"/>
            <a:t>koristi</a:t>
          </a:r>
          <a:r>
            <a:rPr lang="en-US" sz="1600" dirty="0"/>
            <a:t> za </a:t>
          </a:r>
          <a:r>
            <a:rPr lang="en-US" sz="1600" dirty="0" err="1"/>
            <a:t>obitelji</a:t>
          </a:r>
          <a:r>
            <a:rPr lang="en-US" sz="1600" dirty="0"/>
            <a:t> </a:t>
          </a:r>
          <a:r>
            <a:rPr lang="en-US" sz="1600" dirty="0" err="1"/>
            <a:t>koje</a:t>
          </a:r>
          <a:r>
            <a:rPr lang="en-US" sz="1600" dirty="0"/>
            <a:t> se </a:t>
          </a:r>
          <a:r>
            <a:rPr lang="en-US" sz="1600" dirty="0" err="1"/>
            <a:t>svakodnevno</a:t>
          </a:r>
          <a:r>
            <a:rPr lang="en-US" sz="1600" dirty="0"/>
            <a:t> </a:t>
          </a:r>
          <a:r>
            <a:rPr lang="en-US" sz="1600" dirty="0" err="1"/>
            <a:t>suočavaju</a:t>
          </a:r>
          <a:r>
            <a:rPr lang="en-US" sz="1600" dirty="0"/>
            <a:t> s </a:t>
          </a:r>
          <a:r>
            <a:rPr lang="en-US" sz="1600" dirty="0" err="1"/>
            <a:t>izazovima</a:t>
          </a:r>
          <a:r>
            <a:rPr lang="en-US" sz="1600" dirty="0"/>
            <a:t> </a:t>
          </a:r>
          <a:r>
            <a:rPr lang="en-US" sz="1600" dirty="0" err="1"/>
            <a:t>skrbi</a:t>
          </a:r>
          <a:r>
            <a:rPr lang="en-US" sz="1600" dirty="0"/>
            <a:t> za </a:t>
          </a:r>
          <a:r>
            <a:rPr lang="en-US" sz="1600" dirty="0" err="1"/>
            <a:t>djecu</a:t>
          </a:r>
          <a:r>
            <a:rPr lang="en-US" sz="1600" dirty="0"/>
            <a:t> </a:t>
          </a:r>
          <a:r>
            <a:rPr lang="en-US" sz="1600" dirty="0" err="1"/>
            <a:t>steškoćama</a:t>
          </a:r>
          <a:r>
            <a:rPr lang="en-US" sz="1600" dirty="0"/>
            <a:t> u </a:t>
          </a:r>
          <a:r>
            <a:rPr lang="en-US" sz="1600" dirty="0" err="1"/>
            <a:t>razvoju</a:t>
          </a:r>
          <a:r>
            <a:rPr lang="en-US" sz="1600" dirty="0"/>
            <a:t> </a:t>
          </a:r>
          <a:r>
            <a:rPr lang="en-US" sz="1600" dirty="0" err="1"/>
            <a:t>i</a:t>
          </a:r>
          <a:r>
            <a:rPr lang="en-US" sz="1600" dirty="0"/>
            <a:t> </a:t>
          </a:r>
          <a:r>
            <a:rPr lang="en-US" sz="1600" dirty="0" err="1"/>
            <a:t>osobe</a:t>
          </a:r>
          <a:r>
            <a:rPr lang="en-US" sz="1600" dirty="0"/>
            <a:t> s </a:t>
          </a:r>
          <a:r>
            <a:rPr lang="en-US" sz="1600" dirty="0" err="1"/>
            <a:t>invaliditetom</a:t>
          </a:r>
          <a:r>
            <a:rPr lang="en-US" sz="1600" dirty="0"/>
            <a:t>.</a:t>
          </a:r>
        </a:p>
      </dgm:t>
    </dgm:pt>
    <dgm:pt modelId="{CD73B1F0-8EBD-4D53-B926-019A376DB1A0}" type="parTrans" cxnId="{7AE402F5-4517-4C07-A121-01AF42A080CA}">
      <dgm:prSet/>
      <dgm:spPr/>
      <dgm:t>
        <a:bodyPr/>
        <a:lstStyle/>
        <a:p>
          <a:endParaRPr lang="en-US"/>
        </a:p>
      </dgm:t>
    </dgm:pt>
    <dgm:pt modelId="{394D18CA-4BAC-4F31-8FA5-E7BD0614FBC2}" type="sibTrans" cxnId="{7AE402F5-4517-4C07-A121-01AF42A080CA}">
      <dgm:prSet/>
      <dgm:spPr/>
      <dgm:t>
        <a:bodyPr/>
        <a:lstStyle/>
        <a:p>
          <a:endParaRPr lang="en-US"/>
        </a:p>
      </dgm:t>
    </dgm:pt>
    <dgm:pt modelId="{3D9B663C-B882-4358-B9A2-1497EC39D1F9}" type="pres">
      <dgm:prSet presAssocID="{EB55C3F3-0A38-439E-807A-2EFEEDA20AA3}" presName="diagram" presStyleCnt="0">
        <dgm:presLayoutVars>
          <dgm:dir/>
          <dgm:resizeHandles val="exact"/>
        </dgm:presLayoutVars>
      </dgm:prSet>
      <dgm:spPr/>
    </dgm:pt>
    <dgm:pt modelId="{56121B99-C01B-4809-8EDD-48FC793C9D5B}" type="pres">
      <dgm:prSet presAssocID="{B14C62F1-E2E3-4C51-AE76-DA95929EC150}" presName="node" presStyleLbl="node1" presStyleIdx="0" presStyleCnt="6">
        <dgm:presLayoutVars>
          <dgm:bulletEnabled val="1"/>
        </dgm:presLayoutVars>
      </dgm:prSet>
      <dgm:spPr/>
    </dgm:pt>
    <dgm:pt modelId="{B8AEF104-A02D-4858-A05E-42F768979F32}" type="pres">
      <dgm:prSet presAssocID="{A0F7B4E3-8768-4F6B-8B40-379889EC3A88}" presName="sibTrans" presStyleCnt="0"/>
      <dgm:spPr/>
    </dgm:pt>
    <dgm:pt modelId="{DAC52728-EEB4-4259-8F7C-FD78E20698C8}" type="pres">
      <dgm:prSet presAssocID="{036C3DB9-1A53-4555-9C6F-B1B4A8EF7412}" presName="node" presStyleLbl="node1" presStyleIdx="1" presStyleCnt="6">
        <dgm:presLayoutVars>
          <dgm:bulletEnabled val="1"/>
        </dgm:presLayoutVars>
      </dgm:prSet>
      <dgm:spPr/>
    </dgm:pt>
    <dgm:pt modelId="{5F544576-06D5-4A09-90E8-24C4F88EDEBA}" type="pres">
      <dgm:prSet presAssocID="{BBEC3507-E14A-4F4E-ADBC-94D41738ADCC}" presName="sibTrans" presStyleCnt="0"/>
      <dgm:spPr/>
    </dgm:pt>
    <dgm:pt modelId="{D3F66AD6-6250-442E-B3E2-C5340A273741}" type="pres">
      <dgm:prSet presAssocID="{F09B34A0-9E8E-4BD3-BF6B-B1752E55AB43}" presName="node" presStyleLbl="node1" presStyleIdx="2" presStyleCnt="6">
        <dgm:presLayoutVars>
          <dgm:bulletEnabled val="1"/>
        </dgm:presLayoutVars>
      </dgm:prSet>
      <dgm:spPr/>
    </dgm:pt>
    <dgm:pt modelId="{0AF72163-FB2C-4571-8951-7EB03CCA6A6F}" type="pres">
      <dgm:prSet presAssocID="{67284917-8BF1-4D6A-A06C-CE6B184D3FE9}" presName="sibTrans" presStyleCnt="0"/>
      <dgm:spPr/>
    </dgm:pt>
    <dgm:pt modelId="{5CCFABD2-1367-477E-9EB5-52DC13E72EA3}" type="pres">
      <dgm:prSet presAssocID="{1EF44FE8-1064-47DF-A518-C978ADC4DC5F}" presName="node" presStyleLbl="node1" presStyleIdx="3" presStyleCnt="6">
        <dgm:presLayoutVars>
          <dgm:bulletEnabled val="1"/>
        </dgm:presLayoutVars>
      </dgm:prSet>
      <dgm:spPr/>
    </dgm:pt>
    <dgm:pt modelId="{13FD2F5D-99DB-42CC-AD3D-1A61A5612840}" type="pres">
      <dgm:prSet presAssocID="{06BCB7F7-C269-476F-A225-AD1D203EEBB3}" presName="sibTrans" presStyleCnt="0"/>
      <dgm:spPr/>
    </dgm:pt>
    <dgm:pt modelId="{73E5CD56-1A4C-46A4-90F0-EF98EC860934}" type="pres">
      <dgm:prSet presAssocID="{12BE4D2E-A333-43EF-B279-6FD97548DAF7}" presName="node" presStyleLbl="node1" presStyleIdx="4" presStyleCnt="6">
        <dgm:presLayoutVars>
          <dgm:bulletEnabled val="1"/>
        </dgm:presLayoutVars>
      </dgm:prSet>
      <dgm:spPr/>
    </dgm:pt>
    <dgm:pt modelId="{05817FED-CF3C-4488-94DD-3BA3FE20DA3A}" type="pres">
      <dgm:prSet presAssocID="{B12C4537-36AB-443A-8B1E-ADBC4F2C7BEE}" presName="sibTrans" presStyleCnt="0"/>
      <dgm:spPr/>
    </dgm:pt>
    <dgm:pt modelId="{934058A3-42A8-4958-A560-12D7FA1991C2}" type="pres">
      <dgm:prSet presAssocID="{49128CE7-33AD-471E-9CBD-724F3D5C9850}" presName="node" presStyleLbl="node1" presStyleIdx="5" presStyleCnt="6">
        <dgm:presLayoutVars>
          <dgm:bulletEnabled val="1"/>
        </dgm:presLayoutVars>
      </dgm:prSet>
      <dgm:spPr/>
    </dgm:pt>
  </dgm:ptLst>
  <dgm:cxnLst>
    <dgm:cxn modelId="{D6C85503-120E-406E-801D-E41E0224B498}" srcId="{EB55C3F3-0A38-439E-807A-2EFEEDA20AA3}" destId="{1EF44FE8-1064-47DF-A518-C978ADC4DC5F}" srcOrd="3" destOrd="0" parTransId="{AF8D25C0-0DF6-4679-82A9-4D9C840B8F6C}" sibTransId="{06BCB7F7-C269-476F-A225-AD1D203EEBB3}"/>
    <dgm:cxn modelId="{60373925-7A05-4C98-A610-71E7DFDD68C7}" type="presOf" srcId="{EB55C3F3-0A38-439E-807A-2EFEEDA20AA3}" destId="{3D9B663C-B882-4358-B9A2-1497EC39D1F9}" srcOrd="0" destOrd="0" presId="urn:microsoft.com/office/officeart/2005/8/layout/default"/>
    <dgm:cxn modelId="{B19CC92C-D2BA-4131-9A7C-74CA77C33A43}" type="presOf" srcId="{036C3DB9-1A53-4555-9C6F-B1B4A8EF7412}" destId="{DAC52728-EEB4-4259-8F7C-FD78E20698C8}" srcOrd="0" destOrd="0" presId="urn:microsoft.com/office/officeart/2005/8/layout/default"/>
    <dgm:cxn modelId="{5153C350-363B-4890-86A8-D732B597CBDD}" srcId="{EB55C3F3-0A38-439E-807A-2EFEEDA20AA3}" destId="{B14C62F1-E2E3-4C51-AE76-DA95929EC150}" srcOrd="0" destOrd="0" parTransId="{01F0A0B6-2C41-48A6-AEB8-D2FF41E74008}" sibTransId="{A0F7B4E3-8768-4F6B-8B40-379889EC3A88}"/>
    <dgm:cxn modelId="{4454B57B-D037-4E0B-AB97-0662EB21C694}" type="presOf" srcId="{B14C62F1-E2E3-4C51-AE76-DA95929EC150}" destId="{56121B99-C01B-4809-8EDD-48FC793C9D5B}" srcOrd="0" destOrd="0" presId="urn:microsoft.com/office/officeart/2005/8/layout/default"/>
    <dgm:cxn modelId="{C076507D-70FE-4D95-9A5D-6AE669BD7FB5}" type="presOf" srcId="{F09B34A0-9E8E-4BD3-BF6B-B1752E55AB43}" destId="{D3F66AD6-6250-442E-B3E2-C5340A273741}" srcOrd="0" destOrd="0" presId="urn:microsoft.com/office/officeart/2005/8/layout/default"/>
    <dgm:cxn modelId="{CA8BFF7E-3CFE-41EE-BD89-DCEF2E8B4021}" type="presOf" srcId="{1EF44FE8-1064-47DF-A518-C978ADC4DC5F}" destId="{5CCFABD2-1367-477E-9EB5-52DC13E72EA3}" srcOrd="0" destOrd="0" presId="urn:microsoft.com/office/officeart/2005/8/layout/default"/>
    <dgm:cxn modelId="{32F0DA81-0897-4118-A53E-8238E4DC689B}" srcId="{EB55C3F3-0A38-439E-807A-2EFEEDA20AA3}" destId="{12BE4D2E-A333-43EF-B279-6FD97548DAF7}" srcOrd="4" destOrd="0" parTransId="{FD4975C6-06B7-4B5E-B08B-4D2BB85480B1}" sibTransId="{B12C4537-36AB-443A-8B1E-ADBC4F2C7BEE}"/>
    <dgm:cxn modelId="{9C61C3B0-846B-441C-86AD-F6DBBAA60997}" type="presOf" srcId="{49128CE7-33AD-471E-9CBD-724F3D5C9850}" destId="{934058A3-42A8-4958-A560-12D7FA1991C2}" srcOrd="0" destOrd="0" presId="urn:microsoft.com/office/officeart/2005/8/layout/default"/>
    <dgm:cxn modelId="{355E79CA-DC57-4AB0-926A-015F1B316A95}" srcId="{EB55C3F3-0A38-439E-807A-2EFEEDA20AA3}" destId="{F09B34A0-9E8E-4BD3-BF6B-B1752E55AB43}" srcOrd="2" destOrd="0" parTransId="{E88AABBD-27BC-49E6-A7B1-BD49ACC7D4FC}" sibTransId="{67284917-8BF1-4D6A-A06C-CE6B184D3FE9}"/>
    <dgm:cxn modelId="{56000ACB-2772-47F5-8D27-4FB9732098D4}" type="presOf" srcId="{12BE4D2E-A333-43EF-B279-6FD97548DAF7}" destId="{73E5CD56-1A4C-46A4-90F0-EF98EC860934}" srcOrd="0" destOrd="0" presId="urn:microsoft.com/office/officeart/2005/8/layout/default"/>
    <dgm:cxn modelId="{E085AEE6-1852-4EC7-BE72-27998755BE20}" srcId="{EB55C3F3-0A38-439E-807A-2EFEEDA20AA3}" destId="{036C3DB9-1A53-4555-9C6F-B1B4A8EF7412}" srcOrd="1" destOrd="0" parTransId="{296CDA8D-C3AF-4D0C-B157-88D09B9E4A49}" sibTransId="{BBEC3507-E14A-4F4E-ADBC-94D41738ADCC}"/>
    <dgm:cxn modelId="{7AE402F5-4517-4C07-A121-01AF42A080CA}" srcId="{EB55C3F3-0A38-439E-807A-2EFEEDA20AA3}" destId="{49128CE7-33AD-471E-9CBD-724F3D5C9850}" srcOrd="5" destOrd="0" parTransId="{CD73B1F0-8EBD-4D53-B926-019A376DB1A0}" sibTransId="{394D18CA-4BAC-4F31-8FA5-E7BD0614FBC2}"/>
    <dgm:cxn modelId="{BFFA512B-0521-44F3-B437-FBDB5A6C7707}" type="presParOf" srcId="{3D9B663C-B882-4358-B9A2-1497EC39D1F9}" destId="{56121B99-C01B-4809-8EDD-48FC793C9D5B}" srcOrd="0" destOrd="0" presId="urn:microsoft.com/office/officeart/2005/8/layout/default"/>
    <dgm:cxn modelId="{96852811-E3C8-4810-867B-D96EE2DA8B58}" type="presParOf" srcId="{3D9B663C-B882-4358-B9A2-1497EC39D1F9}" destId="{B8AEF104-A02D-4858-A05E-42F768979F32}" srcOrd="1" destOrd="0" presId="urn:microsoft.com/office/officeart/2005/8/layout/default"/>
    <dgm:cxn modelId="{08290918-FF44-475E-9E8D-17553CC0500F}" type="presParOf" srcId="{3D9B663C-B882-4358-B9A2-1497EC39D1F9}" destId="{DAC52728-EEB4-4259-8F7C-FD78E20698C8}" srcOrd="2" destOrd="0" presId="urn:microsoft.com/office/officeart/2005/8/layout/default"/>
    <dgm:cxn modelId="{2F8FF1DD-4281-40AA-B224-43DF263B2C32}" type="presParOf" srcId="{3D9B663C-B882-4358-B9A2-1497EC39D1F9}" destId="{5F544576-06D5-4A09-90E8-24C4F88EDEBA}" srcOrd="3" destOrd="0" presId="urn:microsoft.com/office/officeart/2005/8/layout/default"/>
    <dgm:cxn modelId="{EECEE14A-B950-463C-995B-F72B7968F436}" type="presParOf" srcId="{3D9B663C-B882-4358-B9A2-1497EC39D1F9}" destId="{D3F66AD6-6250-442E-B3E2-C5340A273741}" srcOrd="4" destOrd="0" presId="urn:microsoft.com/office/officeart/2005/8/layout/default"/>
    <dgm:cxn modelId="{07734A20-CFCE-4934-AFBE-250E1899B992}" type="presParOf" srcId="{3D9B663C-B882-4358-B9A2-1497EC39D1F9}" destId="{0AF72163-FB2C-4571-8951-7EB03CCA6A6F}" srcOrd="5" destOrd="0" presId="urn:microsoft.com/office/officeart/2005/8/layout/default"/>
    <dgm:cxn modelId="{0534E71D-DA68-4E7D-BAC8-0A997777656B}" type="presParOf" srcId="{3D9B663C-B882-4358-B9A2-1497EC39D1F9}" destId="{5CCFABD2-1367-477E-9EB5-52DC13E72EA3}" srcOrd="6" destOrd="0" presId="urn:microsoft.com/office/officeart/2005/8/layout/default"/>
    <dgm:cxn modelId="{E4596D48-D744-433C-A077-29AF3DC8C0B2}" type="presParOf" srcId="{3D9B663C-B882-4358-B9A2-1497EC39D1F9}" destId="{13FD2F5D-99DB-42CC-AD3D-1A61A5612840}" srcOrd="7" destOrd="0" presId="urn:microsoft.com/office/officeart/2005/8/layout/default"/>
    <dgm:cxn modelId="{C54CFFAC-BEC6-4315-A486-73FAEC659207}" type="presParOf" srcId="{3D9B663C-B882-4358-B9A2-1497EC39D1F9}" destId="{73E5CD56-1A4C-46A4-90F0-EF98EC860934}" srcOrd="8" destOrd="0" presId="urn:microsoft.com/office/officeart/2005/8/layout/default"/>
    <dgm:cxn modelId="{3E4A2E7F-24BD-4B49-A2BF-AE36EC99CEBA}" type="presParOf" srcId="{3D9B663C-B882-4358-B9A2-1497EC39D1F9}" destId="{05817FED-CF3C-4488-94DD-3BA3FE20DA3A}" srcOrd="9" destOrd="0" presId="urn:microsoft.com/office/officeart/2005/8/layout/default"/>
    <dgm:cxn modelId="{DEA7BD2E-09D3-4DCB-83FF-6F8305821D4F}" type="presParOf" srcId="{3D9B663C-B882-4358-B9A2-1497EC39D1F9}" destId="{934058A3-42A8-4958-A560-12D7FA1991C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21B99-C01B-4809-8EDD-48FC793C9D5B}">
      <dsp:nvSpPr>
        <dsp:cNvPr id="0" name=""/>
        <dsp:cNvSpPr/>
      </dsp:nvSpPr>
      <dsp:spPr>
        <a:xfrm>
          <a:off x="243658" y="2022"/>
          <a:ext cx="3208522" cy="192511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 err="1"/>
            <a:t>Poboljšanje</a:t>
          </a:r>
          <a:r>
            <a:rPr lang="en-US" sz="1800" b="0" i="0" kern="1200" baseline="0" dirty="0"/>
            <a:t> </a:t>
          </a:r>
          <a:r>
            <a:rPr lang="en-US" sz="1800" b="0" i="0" kern="1200" baseline="0" dirty="0" err="1"/>
            <a:t>kvalitete</a:t>
          </a:r>
          <a:r>
            <a:rPr lang="en-US" sz="1800" b="0" i="0" kern="1200" baseline="0" dirty="0"/>
            <a:t> </a:t>
          </a:r>
          <a:r>
            <a:rPr lang="en-US" sz="1800" b="0" i="0" kern="1200" baseline="0" dirty="0" err="1"/>
            <a:t>života</a:t>
          </a:r>
          <a:r>
            <a:rPr lang="en-US" sz="1800" b="0" i="0" kern="1200" baseline="0" dirty="0"/>
            <a:t> </a:t>
          </a:r>
          <a:r>
            <a:rPr lang="en-US" sz="1800" b="0" i="0" kern="1200" baseline="0" dirty="0" err="1"/>
            <a:t>i</a:t>
          </a:r>
          <a:r>
            <a:rPr lang="en-US" sz="1800" b="0" i="0" kern="1200" baseline="0" dirty="0"/>
            <a:t> </a:t>
          </a:r>
          <a:r>
            <a:rPr lang="en-US" sz="1800" b="0" i="0" kern="1200" baseline="0" dirty="0" err="1"/>
            <a:t>mentalnog</a:t>
          </a:r>
          <a:r>
            <a:rPr lang="en-US" sz="1800" b="0" i="0" kern="1200" baseline="0" dirty="0"/>
            <a:t> </a:t>
          </a:r>
          <a:r>
            <a:rPr lang="en-US" sz="1800" b="0" i="0" kern="1200" baseline="0" dirty="0" err="1"/>
            <a:t>zdravlja</a:t>
          </a:r>
          <a:r>
            <a:rPr lang="en-US" sz="1800" b="0" i="0" kern="1200" baseline="0" dirty="0"/>
            <a:t> </a:t>
          </a:r>
          <a:r>
            <a:rPr lang="hr-HR" sz="1800" kern="1200" dirty="0"/>
            <a:t>roditelja njegovatelja</a:t>
          </a:r>
          <a:endParaRPr lang="en-US" sz="1800" kern="1200" dirty="0"/>
        </a:p>
      </dsp:txBody>
      <dsp:txXfrm>
        <a:off x="243658" y="2022"/>
        <a:ext cx="3208522" cy="1925113"/>
      </dsp:txXfrm>
    </dsp:sp>
    <dsp:sp modelId="{DAC52728-EEB4-4259-8F7C-FD78E20698C8}">
      <dsp:nvSpPr>
        <dsp:cNvPr id="0" name=""/>
        <dsp:cNvSpPr/>
      </dsp:nvSpPr>
      <dsp:spPr>
        <a:xfrm>
          <a:off x="3773034" y="2022"/>
          <a:ext cx="3208522" cy="192511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 err="1"/>
            <a:t>Smanjenje</a:t>
          </a:r>
          <a:r>
            <a:rPr lang="en-US" sz="1800" b="0" i="0" kern="1200" baseline="0" dirty="0"/>
            <a:t> </a:t>
          </a:r>
          <a:r>
            <a:rPr lang="en-US" sz="1800" b="0" i="0" kern="1200" baseline="0" dirty="0" err="1"/>
            <a:t>rizika</a:t>
          </a:r>
          <a:r>
            <a:rPr lang="en-US" sz="1800" b="0" i="0" kern="1200" baseline="0" dirty="0"/>
            <a:t> od </a:t>
          </a:r>
          <a:r>
            <a:rPr lang="en-US" sz="1800" b="0" i="0" kern="1200" baseline="0" dirty="0" err="1"/>
            <a:t>iscrpljenosti</a:t>
          </a:r>
          <a:r>
            <a:rPr lang="en-US" sz="1800" b="0" i="0" kern="1200" baseline="0" dirty="0"/>
            <a:t> </a:t>
          </a:r>
          <a:r>
            <a:rPr lang="hr-HR" sz="1800" b="0" i="0" kern="1200" baseline="0" dirty="0"/>
            <a:t>kod roditelja njegovatelja</a:t>
          </a:r>
          <a:endParaRPr lang="en-US" sz="1800" kern="1200" dirty="0"/>
        </a:p>
      </dsp:txBody>
      <dsp:txXfrm>
        <a:off x="3773034" y="2022"/>
        <a:ext cx="3208522" cy="1925113"/>
      </dsp:txXfrm>
    </dsp:sp>
    <dsp:sp modelId="{D3F66AD6-6250-442E-B3E2-C5340A273741}">
      <dsp:nvSpPr>
        <dsp:cNvPr id="0" name=""/>
        <dsp:cNvSpPr/>
      </dsp:nvSpPr>
      <dsp:spPr>
        <a:xfrm>
          <a:off x="7302409" y="2022"/>
          <a:ext cx="3208522" cy="192511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 err="1"/>
            <a:t>Unapređenje</a:t>
          </a:r>
          <a:r>
            <a:rPr lang="en-US" sz="1800" b="0" i="0" kern="1200" baseline="0" dirty="0"/>
            <a:t> </a:t>
          </a:r>
          <a:r>
            <a:rPr lang="en-US" sz="1800" b="0" i="0" kern="1200" baseline="0" dirty="0" err="1"/>
            <a:t>socijalnih</a:t>
          </a:r>
          <a:r>
            <a:rPr lang="en-US" sz="1800" b="0" i="0" kern="1200" baseline="0" dirty="0"/>
            <a:t> </a:t>
          </a:r>
          <a:r>
            <a:rPr lang="en-US" sz="1800" b="0" i="0" kern="1200" baseline="0" dirty="0" err="1"/>
            <a:t>usluga</a:t>
          </a:r>
          <a:r>
            <a:rPr lang="en-US" sz="1800" b="0" i="0" kern="1200" baseline="0" dirty="0"/>
            <a:t> </a:t>
          </a:r>
          <a:r>
            <a:rPr lang="en-US" sz="1800" b="0" i="0" kern="1200" baseline="0" dirty="0" err="1"/>
            <a:t>kroz</a:t>
          </a:r>
          <a:r>
            <a:rPr lang="en-US" sz="1800" b="0" i="0" kern="1200" baseline="0" dirty="0"/>
            <a:t> </a:t>
          </a:r>
          <a:r>
            <a:rPr lang="en-US" sz="1800" b="0" i="0" kern="1200" baseline="0" dirty="0" err="1"/>
            <a:t>uvođenje</a:t>
          </a:r>
          <a:r>
            <a:rPr lang="en-US" sz="1800" b="0" i="0" kern="1200" baseline="0" dirty="0"/>
            <a:t> </a:t>
          </a:r>
          <a:r>
            <a:rPr lang="en-US" sz="1800" b="0" i="0" kern="1200" baseline="0" dirty="0" err="1"/>
            <a:t>inovativnog</a:t>
          </a:r>
          <a:r>
            <a:rPr lang="en-US" sz="1800" b="0" i="0" kern="1200" baseline="0" dirty="0"/>
            <a:t> </a:t>
          </a:r>
          <a:r>
            <a:rPr lang="en-US" sz="1800" b="0" i="0" kern="1200" baseline="0" dirty="0" err="1"/>
            <a:t>modela</a:t>
          </a:r>
          <a:r>
            <a:rPr lang="en-US" sz="1800" b="0" i="0" kern="1200" baseline="0" dirty="0"/>
            <a:t> </a:t>
          </a:r>
          <a:r>
            <a:rPr lang="en-US" sz="1800" b="0" i="0" kern="1200" baseline="0" dirty="0" err="1"/>
            <a:t>odmora</a:t>
          </a:r>
          <a:r>
            <a:rPr lang="en-US" sz="1800" b="0" i="0" kern="1200" baseline="0" dirty="0"/>
            <a:t> od </a:t>
          </a:r>
          <a:r>
            <a:rPr lang="en-US" sz="1800" b="0" i="0" kern="1200" baseline="0" dirty="0" err="1"/>
            <a:t>skrbi</a:t>
          </a:r>
          <a:r>
            <a:rPr lang="hr-HR" sz="1800" b="0" i="0" kern="1200" baseline="0" dirty="0"/>
            <a:t> </a:t>
          </a:r>
          <a:endParaRPr lang="en-US" sz="1800" kern="1200" dirty="0"/>
        </a:p>
      </dsp:txBody>
      <dsp:txXfrm>
        <a:off x="7302409" y="2022"/>
        <a:ext cx="3208522" cy="1925113"/>
      </dsp:txXfrm>
    </dsp:sp>
    <dsp:sp modelId="{5CCFABD2-1367-477E-9EB5-52DC13E72EA3}">
      <dsp:nvSpPr>
        <dsp:cNvPr id="0" name=""/>
        <dsp:cNvSpPr/>
      </dsp:nvSpPr>
      <dsp:spPr>
        <a:xfrm>
          <a:off x="243658" y="2247988"/>
          <a:ext cx="3208522" cy="192511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Udruga Ivana Perkovca razvija </a:t>
          </a:r>
          <a:r>
            <a:rPr lang="en-US" sz="1800" kern="1200" dirty="0" err="1"/>
            <a:t>svoje</a:t>
          </a:r>
          <a:r>
            <a:rPr lang="en-US" sz="1800" kern="1200" dirty="0"/>
            <a:t> </a:t>
          </a:r>
          <a:r>
            <a:rPr lang="en-US" sz="1800" kern="1200" dirty="0" err="1"/>
            <a:t>kapacitete</a:t>
          </a:r>
          <a:r>
            <a:rPr lang="en-US" sz="1800" kern="1200" dirty="0"/>
            <a:t> za </a:t>
          </a:r>
          <a:r>
            <a:rPr lang="en-US" sz="1800" kern="1200" dirty="0" err="1"/>
            <a:t>pružanje</a:t>
          </a:r>
          <a:r>
            <a:rPr lang="en-US" sz="1800" kern="1200" dirty="0"/>
            <a:t> </a:t>
          </a:r>
          <a:r>
            <a:rPr lang="en-US" sz="1800" kern="1200" dirty="0" err="1"/>
            <a:t>inovativnih</a:t>
          </a:r>
          <a:r>
            <a:rPr lang="en-US" sz="1800" kern="1200" dirty="0"/>
            <a:t> </a:t>
          </a:r>
          <a:r>
            <a:rPr lang="en-US" sz="1800" kern="1200" dirty="0" err="1"/>
            <a:t>socijalnih</a:t>
          </a:r>
          <a:r>
            <a:rPr lang="en-US" sz="1800" kern="1200" dirty="0"/>
            <a:t> </a:t>
          </a:r>
          <a:r>
            <a:rPr lang="en-US" sz="1800" kern="1200" dirty="0" err="1"/>
            <a:t>usluga</a:t>
          </a:r>
          <a:r>
            <a:rPr lang="en-US" sz="1800" kern="1200" dirty="0"/>
            <a:t> </a:t>
          </a:r>
          <a:r>
            <a:rPr lang="en-US" sz="1800" kern="1200" dirty="0" err="1"/>
            <a:t>namijenjenih</a:t>
          </a:r>
          <a:r>
            <a:rPr lang="en-US" sz="1800" kern="1200" dirty="0"/>
            <a:t> </a:t>
          </a:r>
          <a:r>
            <a:rPr lang="en-US" sz="1800" kern="1200" dirty="0" err="1"/>
            <a:t>djeci</a:t>
          </a:r>
          <a:r>
            <a:rPr lang="en-US" sz="1800" kern="1200" dirty="0"/>
            <a:t> s </a:t>
          </a:r>
          <a:r>
            <a:rPr lang="en-US" sz="1800" kern="1200" dirty="0" err="1"/>
            <a:t>teškoćama</a:t>
          </a:r>
          <a:r>
            <a:rPr lang="en-US" sz="1800" kern="1200" dirty="0"/>
            <a:t> u </a:t>
          </a:r>
          <a:r>
            <a:rPr lang="en-US" sz="1800" kern="1200" dirty="0" err="1"/>
            <a:t>razvoju</a:t>
          </a:r>
          <a:r>
            <a:rPr lang="en-US" sz="1800" kern="1200" dirty="0"/>
            <a:t> </a:t>
          </a:r>
          <a:r>
            <a:rPr lang="en-US" sz="1800" kern="1200" dirty="0" err="1"/>
            <a:t>i</a:t>
          </a:r>
          <a:r>
            <a:rPr lang="en-US" sz="1800" kern="1200" dirty="0"/>
            <a:t> </a:t>
          </a:r>
          <a:r>
            <a:rPr lang="en-US" sz="1800" kern="1200" dirty="0" err="1"/>
            <a:t>osobama</a:t>
          </a:r>
          <a:r>
            <a:rPr lang="en-US" sz="1800" kern="1200" dirty="0"/>
            <a:t> s</a:t>
          </a:r>
          <a:r>
            <a:rPr lang="hr-HR" sz="1800" kern="1200" dirty="0"/>
            <a:t> </a:t>
          </a:r>
          <a:r>
            <a:rPr lang="en-US" sz="1800" kern="1200" dirty="0" err="1"/>
            <a:t>invaliditetom</a:t>
          </a:r>
          <a:r>
            <a:rPr lang="en-US" sz="1800" kern="1200" dirty="0"/>
            <a:t>. </a:t>
          </a:r>
        </a:p>
      </dsp:txBody>
      <dsp:txXfrm>
        <a:off x="243658" y="2247988"/>
        <a:ext cx="3208522" cy="1925113"/>
      </dsp:txXfrm>
    </dsp:sp>
    <dsp:sp modelId="{73E5CD56-1A4C-46A4-90F0-EF98EC860934}">
      <dsp:nvSpPr>
        <dsp:cNvPr id="0" name=""/>
        <dsp:cNvSpPr/>
      </dsp:nvSpPr>
      <dsp:spPr>
        <a:xfrm>
          <a:off x="3773034" y="2247988"/>
          <a:ext cx="3208522" cy="192511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Ovaj</a:t>
          </a:r>
          <a:r>
            <a:rPr lang="en-US" sz="1800" kern="1200" dirty="0"/>
            <a:t> </a:t>
          </a:r>
          <a:r>
            <a:rPr lang="en-US" sz="1800" kern="1200" dirty="0" err="1"/>
            <a:t>napredak</a:t>
          </a:r>
          <a:r>
            <a:rPr lang="en-US" sz="1800" kern="1200" dirty="0"/>
            <a:t> </a:t>
          </a:r>
          <a:r>
            <a:rPr lang="en-US" sz="1800" kern="1200" dirty="0" err="1"/>
            <a:t>će</a:t>
          </a:r>
          <a:r>
            <a:rPr lang="hr-HR" sz="1800" kern="1200" dirty="0"/>
            <a:t> </a:t>
          </a:r>
          <a:r>
            <a:rPr lang="en-US" sz="1800" kern="1200" dirty="0" err="1"/>
            <a:t>povećati</a:t>
          </a:r>
          <a:r>
            <a:rPr lang="en-US" sz="1800" kern="1200" dirty="0"/>
            <a:t> </a:t>
          </a:r>
          <a:r>
            <a:rPr lang="en-US" sz="1800" kern="1200" dirty="0" err="1"/>
            <a:t>prepoznatljivost</a:t>
          </a:r>
          <a:r>
            <a:rPr lang="en-US" sz="1800" kern="1200" dirty="0"/>
            <a:t> </a:t>
          </a:r>
          <a:r>
            <a:rPr lang="en-US" sz="1800" kern="1200" dirty="0" err="1"/>
            <a:t>Udruge</a:t>
          </a:r>
          <a:r>
            <a:rPr lang="en-US" sz="1800" kern="1200" dirty="0"/>
            <a:t> u </a:t>
          </a:r>
          <a:r>
            <a:rPr lang="en-US" sz="1800" kern="1200" dirty="0" err="1"/>
            <a:t>zajednici</a:t>
          </a:r>
          <a:r>
            <a:rPr lang="en-US" sz="1800" kern="1200" dirty="0"/>
            <a:t>, </a:t>
          </a:r>
          <a:r>
            <a:rPr lang="en-US" sz="1800" kern="1200" dirty="0" err="1"/>
            <a:t>što</a:t>
          </a:r>
          <a:r>
            <a:rPr lang="en-US" sz="1800" kern="1200" dirty="0"/>
            <a:t> </a:t>
          </a:r>
          <a:r>
            <a:rPr lang="en-US" sz="1800" kern="1200" dirty="0" err="1"/>
            <a:t>može</a:t>
          </a:r>
          <a:r>
            <a:rPr lang="en-US" sz="1800" kern="1200" dirty="0"/>
            <a:t> </a:t>
          </a:r>
          <a:r>
            <a:rPr lang="en-US" sz="1800" kern="1200" dirty="0" err="1"/>
            <a:t>rezultirati</a:t>
          </a:r>
          <a:r>
            <a:rPr lang="en-US" sz="1800" kern="1200" dirty="0"/>
            <a:t> </a:t>
          </a:r>
          <a:r>
            <a:rPr lang="en-US" sz="1800" kern="1200" dirty="0" err="1"/>
            <a:t>novim</a:t>
          </a:r>
          <a:r>
            <a:rPr lang="en-US" sz="1800" kern="1200" dirty="0"/>
            <a:t> </a:t>
          </a:r>
          <a:r>
            <a:rPr lang="hr-HR" sz="1800" kern="1200" dirty="0"/>
            <a:t>suradnjam</a:t>
          </a:r>
          <a:r>
            <a:rPr lang="en-US" sz="1800" kern="1200" dirty="0"/>
            <a:t>a. </a:t>
          </a:r>
        </a:p>
      </dsp:txBody>
      <dsp:txXfrm>
        <a:off x="3773034" y="2247988"/>
        <a:ext cx="3208522" cy="1925113"/>
      </dsp:txXfrm>
    </dsp:sp>
    <dsp:sp modelId="{934058A3-42A8-4958-A560-12D7FA1991C2}">
      <dsp:nvSpPr>
        <dsp:cNvPr id="0" name=""/>
        <dsp:cNvSpPr/>
      </dsp:nvSpPr>
      <dsp:spPr>
        <a:xfrm>
          <a:off x="7302409" y="2247988"/>
          <a:ext cx="3208522" cy="192511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P</a:t>
          </a:r>
          <a:r>
            <a:rPr lang="en-US" sz="1600" kern="1200" dirty="0" err="1"/>
            <a:t>rojekt</a:t>
          </a:r>
          <a:r>
            <a:rPr lang="en-US" sz="1600" kern="1200" dirty="0"/>
            <a:t> će </a:t>
          </a:r>
          <a:r>
            <a:rPr lang="en-US" sz="1600" kern="1200" dirty="0" err="1"/>
            <a:t>omogućiti</a:t>
          </a:r>
          <a:r>
            <a:rPr lang="en-US" sz="1600" kern="1200" dirty="0"/>
            <a:t> </a:t>
          </a:r>
          <a:r>
            <a:rPr lang="hr-HR" sz="1600" kern="1200" dirty="0"/>
            <a:t>Ministarstvu </a:t>
          </a:r>
          <a:r>
            <a:rPr lang="en-US" sz="1600" kern="1200" dirty="0"/>
            <a:t>da bolje razumije izazove s kojima se </a:t>
          </a:r>
          <a:r>
            <a:rPr lang="en-US" sz="1600" kern="1200" dirty="0" err="1"/>
            <a:t>suočavaju</a:t>
          </a:r>
          <a:r>
            <a:rPr lang="en-US" sz="1600" kern="1200" dirty="0"/>
            <a:t> </a:t>
          </a:r>
          <a:r>
            <a:rPr lang="hr-HR" sz="1600" kern="1200" dirty="0"/>
            <a:t>njegovatelji</a:t>
          </a:r>
          <a:r>
            <a:rPr lang="en-US" sz="1600" kern="1200" dirty="0"/>
            <a:t> te da razvije specifične </a:t>
          </a:r>
          <a:r>
            <a:rPr lang="en-US" sz="1600" kern="1200" dirty="0" err="1"/>
            <a:t>programe</a:t>
          </a:r>
          <a:r>
            <a:rPr lang="en-US" sz="1600" kern="1200" dirty="0"/>
            <a:t> </a:t>
          </a:r>
          <a:r>
            <a:rPr lang="en-US" sz="1600" kern="1200" dirty="0" err="1"/>
            <a:t>koje</a:t>
          </a:r>
          <a:r>
            <a:rPr lang="en-US" sz="1600" kern="1200" dirty="0"/>
            <a:t> </a:t>
          </a:r>
          <a:r>
            <a:rPr lang="en-US" sz="1600" kern="1200" dirty="0" err="1"/>
            <a:t>će</a:t>
          </a:r>
          <a:r>
            <a:rPr lang="en-US" sz="1600" kern="1200" dirty="0"/>
            <a:t> </a:t>
          </a:r>
          <a:r>
            <a:rPr lang="en-US" sz="1600" kern="1200" dirty="0" err="1"/>
            <a:t>imati</a:t>
          </a:r>
          <a:r>
            <a:rPr lang="en-US" sz="1600" kern="1200" dirty="0"/>
            <a:t> </a:t>
          </a:r>
          <a:r>
            <a:rPr lang="en-US" sz="1600" kern="1200" dirty="0" err="1"/>
            <a:t>dugoročne</a:t>
          </a:r>
          <a:r>
            <a:rPr lang="en-US" sz="1600" kern="1200" dirty="0"/>
            <a:t> </a:t>
          </a:r>
          <a:r>
            <a:rPr lang="en-US" sz="1600" kern="1200" dirty="0" err="1"/>
            <a:t>koristi</a:t>
          </a:r>
          <a:r>
            <a:rPr lang="en-US" sz="1600" kern="1200" dirty="0"/>
            <a:t> za </a:t>
          </a:r>
          <a:r>
            <a:rPr lang="en-US" sz="1600" kern="1200" dirty="0" err="1"/>
            <a:t>obitelji</a:t>
          </a:r>
          <a:r>
            <a:rPr lang="en-US" sz="1600" kern="1200" dirty="0"/>
            <a:t> </a:t>
          </a:r>
          <a:r>
            <a:rPr lang="en-US" sz="1600" kern="1200" dirty="0" err="1"/>
            <a:t>koje</a:t>
          </a:r>
          <a:r>
            <a:rPr lang="en-US" sz="1600" kern="1200" dirty="0"/>
            <a:t> se </a:t>
          </a:r>
          <a:r>
            <a:rPr lang="en-US" sz="1600" kern="1200" dirty="0" err="1"/>
            <a:t>svakodnevno</a:t>
          </a:r>
          <a:r>
            <a:rPr lang="en-US" sz="1600" kern="1200" dirty="0"/>
            <a:t> </a:t>
          </a:r>
          <a:r>
            <a:rPr lang="en-US" sz="1600" kern="1200" dirty="0" err="1"/>
            <a:t>suočavaju</a:t>
          </a:r>
          <a:r>
            <a:rPr lang="en-US" sz="1600" kern="1200" dirty="0"/>
            <a:t> s </a:t>
          </a:r>
          <a:r>
            <a:rPr lang="en-US" sz="1600" kern="1200" dirty="0" err="1"/>
            <a:t>izazovima</a:t>
          </a:r>
          <a:r>
            <a:rPr lang="en-US" sz="1600" kern="1200" dirty="0"/>
            <a:t> </a:t>
          </a:r>
          <a:r>
            <a:rPr lang="en-US" sz="1600" kern="1200" dirty="0" err="1"/>
            <a:t>skrbi</a:t>
          </a:r>
          <a:r>
            <a:rPr lang="en-US" sz="1600" kern="1200" dirty="0"/>
            <a:t> za </a:t>
          </a:r>
          <a:r>
            <a:rPr lang="en-US" sz="1600" kern="1200" dirty="0" err="1"/>
            <a:t>djecu</a:t>
          </a:r>
          <a:r>
            <a:rPr lang="en-US" sz="1600" kern="1200" dirty="0"/>
            <a:t> </a:t>
          </a:r>
          <a:r>
            <a:rPr lang="en-US" sz="1600" kern="1200" dirty="0" err="1"/>
            <a:t>steškoćama</a:t>
          </a:r>
          <a:r>
            <a:rPr lang="en-US" sz="1600" kern="1200" dirty="0"/>
            <a:t> u </a:t>
          </a:r>
          <a:r>
            <a:rPr lang="en-US" sz="1600" kern="1200" dirty="0" err="1"/>
            <a:t>razvoju</a:t>
          </a:r>
          <a:r>
            <a:rPr lang="en-US" sz="1600" kern="1200" dirty="0"/>
            <a:t> </a:t>
          </a:r>
          <a:r>
            <a:rPr lang="en-US" sz="1600" kern="1200" dirty="0" err="1"/>
            <a:t>i</a:t>
          </a:r>
          <a:r>
            <a:rPr lang="en-US" sz="1600" kern="1200" dirty="0"/>
            <a:t> </a:t>
          </a:r>
          <a:r>
            <a:rPr lang="en-US" sz="1600" kern="1200" dirty="0" err="1"/>
            <a:t>osobe</a:t>
          </a:r>
          <a:r>
            <a:rPr lang="en-US" sz="1600" kern="1200" dirty="0"/>
            <a:t> s </a:t>
          </a:r>
          <a:r>
            <a:rPr lang="en-US" sz="1600" kern="1200" dirty="0" err="1"/>
            <a:t>invaliditetom</a:t>
          </a:r>
          <a:r>
            <a:rPr lang="en-US" sz="1600" kern="1200" dirty="0"/>
            <a:t>.</a:t>
          </a:r>
        </a:p>
      </dsp:txBody>
      <dsp:txXfrm>
        <a:off x="7302409" y="2247988"/>
        <a:ext cx="3208522" cy="1925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3C710-A2E2-435D-8DE6-6CE85CF8DC96}" type="datetimeFigureOut">
              <a:rPr lang="hr-HR" smtClean="0"/>
              <a:t>23.5.2025.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98F99-5149-4DB8-9A51-19D9BE6C86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881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42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229" y="2519680"/>
            <a:ext cx="10945707" cy="1884361"/>
          </a:xfrm>
        </p:spPr>
        <p:txBody>
          <a:bodyPr anchor="b"/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867" y="4489344"/>
            <a:ext cx="10945707" cy="102414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88185" y="5983817"/>
            <a:ext cx="1429173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EB913FDD-C7CA-4552-8999-53C1CDF41990}" type="datetime1">
              <a:rPr lang="hr-HR" smtClean="0"/>
              <a:t>23.5.2025.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6520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terijalna deprivac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ACC7-44B1-4113-A2FD-70F05BFADBA8}" type="datetime1">
              <a:rPr lang="hr-HR" smtClean="0"/>
              <a:t>23.5.2025.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4286"/>
            <a:ext cx="968435" cy="9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9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cijalne inova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1A71-60B1-46A8-BF32-810FD9F6E7FA}" type="datetime1">
              <a:rPr lang="hr-HR" smtClean="0"/>
              <a:t>23.5.2025.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4286"/>
            <a:ext cx="968435" cy="9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83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onta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B23C-B6B1-41BF-B14F-908E5DA2843A}" type="datetime1">
              <a:rPr lang="hr-HR" smtClean="0"/>
              <a:t>23.5.2025.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1236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9682-63BA-4C45-9293-436AB8AC2FDD}" type="datetime1">
              <a:rPr lang="hr-HR" smtClean="0"/>
              <a:t>23.5.2025.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2630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251A-1D84-4F1B-9AD3-C2ADBC1178F3}" type="datetime1">
              <a:rPr lang="hr-HR" smtClean="0"/>
              <a:t>23.5.2025.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9370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81DF3-64C7-4C45-82C1-055CB91ACC8F}" type="datetime1">
              <a:rPr lang="hr-HR" smtClean="0"/>
              <a:t>23.5.2025.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2865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A8C1-AA41-4700-ABB3-CD45476A0F5A}" type="datetime1">
              <a:rPr lang="hr-HR" smtClean="0"/>
              <a:t>23.5.2025.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4387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7CBD-33D1-4361-B5B0-F76C370C37E5}" type="datetime1">
              <a:rPr lang="hr-HR" smtClean="0"/>
              <a:t>23.5.2025.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531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83EB-8E17-4198-AAD0-DB9B2D1EF076}" type="datetime1">
              <a:rPr lang="hr-HR" smtClean="0"/>
              <a:t>23.5.2025.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962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2851572"/>
            <a:ext cx="10966027" cy="197447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733" y="4984376"/>
            <a:ext cx="10966027" cy="110527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24AE4C-BD12-41AD-88FB-BD021176A34E}" type="datetime1">
              <a:rPr lang="hr-HR" smtClean="0"/>
              <a:t>23.5.2025.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/>
              <a:t>Naslov prezentacije preporučene duljine do dva retka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A75EC-5D77-419F-9641-2226494547CD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026" y="6197283"/>
            <a:ext cx="1724921" cy="4525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3" y="6190851"/>
            <a:ext cx="1220672" cy="4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0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žište r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E2E2B-7AD9-4981-B68D-632E12D36BB0}" type="datetime1">
              <a:rPr lang="hr-HR" smtClean="0"/>
              <a:t>23.5.2025.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08" y="473498"/>
            <a:ext cx="969223" cy="9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2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apošljavanje mladi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B801-2B9C-4A6C-9457-FF26A9806256}" type="datetime1">
              <a:rPr lang="hr-HR" smtClean="0"/>
              <a:t>23.5.2025.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08" y="473498"/>
            <a:ext cx="969223" cy="9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8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razov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rgbClr val="008C5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rgbClr val="008C54"/>
              </a:buClr>
              <a:defRPr/>
            </a:lvl1pPr>
            <a:lvl2pPr>
              <a:buClr>
                <a:srgbClr val="008C54"/>
              </a:buClr>
              <a:defRPr/>
            </a:lvl2pPr>
            <a:lvl3pPr>
              <a:buClr>
                <a:srgbClr val="008C54"/>
              </a:buClr>
              <a:defRPr/>
            </a:lvl3pPr>
            <a:lvl4pPr>
              <a:buClr>
                <a:srgbClr val="008C54"/>
              </a:buClr>
              <a:defRPr/>
            </a:lvl4pPr>
            <a:lvl5pPr>
              <a:buClr>
                <a:srgbClr val="008C54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1238-EE48-4972-BDB3-D5BD03AB4BE3}" type="datetime1">
              <a:rPr lang="hr-HR" smtClean="0"/>
              <a:t>23.5.2025.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08" y="473892"/>
            <a:ext cx="969223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44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cijalno uključiv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EADB-5209-48FF-ADA5-B299110B2852}" type="datetime1">
              <a:rPr lang="hr-HR" smtClean="0"/>
              <a:t>23.5.2025.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3892"/>
            <a:ext cx="968435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5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dravst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B323-6F92-4EAA-9823-6A13C4A08A73}" type="datetime1">
              <a:rPr lang="hr-HR" smtClean="0"/>
              <a:t>23.5.2025.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3892"/>
            <a:ext cx="968435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3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ječje siromašt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91AA-67BE-4A43-9233-137CCC9C9383}" type="datetime1">
              <a:rPr lang="hr-HR" smtClean="0"/>
              <a:t>23.5.2025.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3892"/>
            <a:ext cx="968435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8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109795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147" y="1690688"/>
            <a:ext cx="10979573" cy="3741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5747" y="6247975"/>
            <a:ext cx="12939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1AEB22-5E0A-4D05-9555-AD1C3CAF0554}" type="datetime1">
              <a:rPr lang="hr-HR" smtClean="0"/>
              <a:t>23.5.2025.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18865" y="6247976"/>
            <a:ext cx="5236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hr-HR"/>
              <a:t>Naslov prezentacije preporučene duljine do dva retka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1789" y="6247976"/>
            <a:ext cx="578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BE7A75EC-5D77-419F-9641-2226494547C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78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58" r:id="rId12"/>
    <p:sldLayoutId id="2147483652" r:id="rId13"/>
    <p:sldLayoutId id="2147483653" r:id="rId14"/>
    <p:sldLayoutId id="2147483654" r:id="rId15"/>
    <p:sldLayoutId id="2147483655" r:id="rId16"/>
    <p:sldLayoutId id="214748365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866" y="2940627"/>
            <a:ext cx="10784225" cy="133003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hr-HR" dirty="0"/>
              <a:t>Odmor u vašem danu</a:t>
            </a:r>
            <a:br>
              <a:rPr lang="hr-HR" dirty="0"/>
            </a:br>
            <a:r>
              <a:rPr lang="hr-HR" sz="3600" dirty="0"/>
              <a:t>Inovativne socijalne usluge – odmor od skrbi (pilot projekt)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Udruga Ivana Perkovca </a:t>
            </a:r>
          </a:p>
          <a:p>
            <a:r>
              <a:rPr lang="hr-HR" dirty="0"/>
              <a:t>Stara škola, Šenkovec, 26.5.2025., 18 h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9" y="638853"/>
            <a:ext cx="3779520" cy="672954"/>
          </a:xfrm>
          <a:prstGeom prst="rect">
            <a:avLst/>
          </a:prstGeom>
        </p:spPr>
      </p:pic>
      <p:pic>
        <p:nvPicPr>
          <p:cNvPr id="5" name="Picture 4" descr="A portrait of a person&#10;&#10;Description automatically generated">
            <a:extLst>
              <a:ext uri="{FF2B5EF4-FFF2-40B4-BE49-F238E27FC236}">
                <a16:creationId xmlns:a16="http://schemas.microsoft.com/office/drawing/2014/main" id="{7A03E08A-1592-9D00-1617-7A9108B566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279" y="5592990"/>
            <a:ext cx="1036676" cy="692670"/>
          </a:xfrm>
          <a:prstGeom prst="rect">
            <a:avLst/>
          </a:prstGeom>
        </p:spPr>
      </p:pic>
      <p:pic>
        <p:nvPicPr>
          <p:cNvPr id="6" name="Picture 5" descr="A green rectangle with white text&#10;&#10;AI-generated content may be incorrect.">
            <a:extLst>
              <a:ext uri="{FF2B5EF4-FFF2-40B4-BE49-F238E27FC236}">
                <a16:creationId xmlns:a16="http://schemas.microsoft.com/office/drawing/2014/main" id="{EF27195A-9BDB-90CE-FF46-795D9D0AB0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58" t="8846" r="3922" b="17192"/>
          <a:stretch/>
        </p:blipFill>
        <p:spPr>
          <a:xfrm>
            <a:off x="3401089" y="5606159"/>
            <a:ext cx="2532889" cy="61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86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F0822E-B753-1FE4-AD99-9AA66DA63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10</a:t>
            </a:fld>
            <a:endParaRPr lang="hr-HR"/>
          </a:p>
        </p:txBody>
      </p:sp>
      <p:pic>
        <p:nvPicPr>
          <p:cNvPr id="4" name="Picture 3" descr="A person pushing a child in a wheelchair&#10;&#10;AI-generated content may be incorrect.">
            <a:extLst>
              <a:ext uri="{FF2B5EF4-FFF2-40B4-BE49-F238E27FC236}">
                <a16:creationId xmlns:a16="http://schemas.microsoft.com/office/drawing/2014/main" id="{B0D06001-C5F6-56E3-EB0B-E51DC66F0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80" y="473760"/>
            <a:ext cx="4520047" cy="45200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85E1DE-882F-C073-6D35-F3A38286FDC3}"/>
              </a:ext>
            </a:extLst>
          </p:cNvPr>
          <p:cNvSpPr txBox="1"/>
          <p:nvPr/>
        </p:nvSpPr>
        <p:spPr>
          <a:xfrm>
            <a:off x="8717973" y="3753319"/>
            <a:ext cx="29202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sz="2800" dirty="0"/>
              <a:t>Hvala na pažnji!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DAD464-8CE2-4916-D3D4-5B7AD9EEC928}"/>
              </a:ext>
            </a:extLst>
          </p:cNvPr>
          <p:cNvSpPr txBox="1"/>
          <p:nvPr/>
        </p:nvSpPr>
        <p:spPr>
          <a:xfrm>
            <a:off x="3816347" y="4665518"/>
            <a:ext cx="43820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dirty="0">
                <a:solidFill>
                  <a:schemeClr val="bg1"/>
                </a:solidFill>
              </a:rPr>
              <a:t>esf.hesf.hr/esfplus/</a:t>
            </a:r>
          </a:p>
          <a:p>
            <a:r>
              <a:rPr lang="hr-HR" sz="1800" dirty="0">
                <a:solidFill>
                  <a:schemeClr val="bg1"/>
                </a:solidFill>
              </a:rPr>
              <a:t>r/esfplus/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esf.hr/esfplus/</a:t>
            </a:r>
          </a:p>
          <a:p>
            <a:endParaRPr lang="en-US" dirty="0"/>
          </a:p>
        </p:txBody>
      </p:sp>
      <p:pic>
        <p:nvPicPr>
          <p:cNvPr id="8" name="Picture 7" descr="A portrait of a person&#10;&#10;Description automatically generated">
            <a:extLst>
              <a:ext uri="{FF2B5EF4-FFF2-40B4-BE49-F238E27FC236}">
                <a16:creationId xmlns:a16="http://schemas.microsoft.com/office/drawing/2014/main" id="{4C063A2C-20B8-F01F-AD96-85D4B4EA58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53" y="237089"/>
            <a:ext cx="1460872" cy="97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28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Socijalne inovacije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Kodni broj ugovora: SF.6.4.11.01.0035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pPr/>
              <a:t>2</a:t>
            </a:fld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084" y="852250"/>
            <a:ext cx="1999323" cy="1999323"/>
          </a:xfrm>
          <a:prstGeom prst="rect">
            <a:avLst/>
          </a:prstGeom>
        </p:spPr>
      </p:pic>
      <p:pic>
        <p:nvPicPr>
          <p:cNvPr id="4" name="Picture 3" descr="A portrait of a person&#10;&#10;Description automatically generated">
            <a:extLst>
              <a:ext uri="{FF2B5EF4-FFF2-40B4-BE49-F238E27FC236}">
                <a16:creationId xmlns:a16="http://schemas.microsoft.com/office/drawing/2014/main" id="{0BDF9D12-8CB0-982D-11C1-94094878B8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859" y="4713239"/>
            <a:ext cx="1452313" cy="9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69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Odmor u vašem danu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800" dirty="0"/>
              <a:t>Europski socijalni fond plus</a:t>
            </a:r>
          </a:p>
          <a:p>
            <a:r>
              <a:rPr lang="hr-HR" sz="2800" dirty="0"/>
              <a:t>Program Učinkoviti ljudski potencijali 2021.-2027.</a:t>
            </a:r>
          </a:p>
          <a:p>
            <a:r>
              <a:rPr lang="hr-HR" sz="2800" dirty="0"/>
              <a:t>Naziv projekta: Odmor u vašem danu</a:t>
            </a:r>
          </a:p>
          <a:p>
            <a:r>
              <a:rPr lang="hr-HR" sz="2800" dirty="0"/>
              <a:t>Kodni broj ugovora: SF.6.4.11.01.0035</a:t>
            </a:r>
          </a:p>
          <a:p>
            <a:r>
              <a:rPr lang="hr-HR" sz="2800" dirty="0"/>
              <a:t>Korisnik ugovora: Udruga Ivana Perkovca</a:t>
            </a:r>
          </a:p>
          <a:p>
            <a:r>
              <a:rPr lang="hr-HR" sz="2800" dirty="0"/>
              <a:t>Trajanje projekta: 18 mjeseci</a:t>
            </a:r>
          </a:p>
          <a:p>
            <a:r>
              <a:rPr lang="hr-HR" dirty="0"/>
              <a:t>Razdoblje provedbe projekta: 16.4.2025. – 16.10.2026.</a:t>
            </a:r>
          </a:p>
          <a:p>
            <a:r>
              <a:rPr lang="hr-HR" dirty="0"/>
              <a:t>Područje provedbe projekta: grad Zagreb i Zagrebačka županija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6656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0595F-EF86-8A74-50FC-9F9D1591B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0892" y="741391"/>
            <a:ext cx="3269384" cy="11809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0" lang="hr-HR" b="1" i="0" u="none" strike="noStrike" kern="1200" cap="none" spc="0" normalizeH="0" baseline="0" noProof="0" dirty="0">
                <a:ln>
                  <a:noFill/>
                </a:ln>
                <a:solidFill>
                  <a:srgbClr val="A6CF38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Odmor u vašem danu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3" descr="A person sitting at a table&#10;&#10;AI-generated content may be incorrect.">
            <a:extLst>
              <a:ext uri="{FF2B5EF4-FFF2-40B4-BE49-F238E27FC236}">
                <a16:creationId xmlns:a16="http://schemas.microsoft.com/office/drawing/2014/main" id="{45917293-DF34-CB09-4714-8974CE8060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" r="2" b="1816"/>
          <a:stretch>
            <a:fillRect/>
          </a:stretch>
        </p:blipFill>
        <p:spPr>
          <a:xfrm rot="5400000">
            <a:off x="187517" y="1563984"/>
            <a:ext cx="4953488" cy="3580346"/>
          </a:xfrm>
          <a:prstGeom prst="rect">
            <a:avLst/>
          </a:prstGeom>
          <a:noFill/>
        </p:spPr>
      </p:pic>
      <p:pic>
        <p:nvPicPr>
          <p:cNvPr id="16" name="Picture 15" descr="A group of women standing in front of a large white board&#10;&#10;AI-generated content may be incorrect.">
            <a:extLst>
              <a:ext uri="{FF2B5EF4-FFF2-40B4-BE49-F238E27FC236}">
                <a16:creationId xmlns:a16="http://schemas.microsoft.com/office/drawing/2014/main" id="{C35CD479-11B3-7A7C-7D4E-D7647FCA6E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r="5" b="5"/>
          <a:stretch>
            <a:fillRect/>
          </a:stretch>
        </p:blipFill>
        <p:spPr>
          <a:xfrm>
            <a:off x="4530256" y="877417"/>
            <a:ext cx="3083744" cy="2435571"/>
          </a:xfrm>
          <a:prstGeom prst="rect">
            <a:avLst/>
          </a:prstGeom>
        </p:spPr>
      </p:pic>
      <p:pic>
        <p:nvPicPr>
          <p:cNvPr id="18" name="Picture 17" descr="A group of people standing in front of a building&#10;&#10;AI-generated content may be incorrect.">
            <a:extLst>
              <a:ext uri="{FF2B5EF4-FFF2-40B4-BE49-F238E27FC236}">
                <a16:creationId xmlns:a16="http://schemas.microsoft.com/office/drawing/2014/main" id="{267191FA-60C8-9D02-9C4F-AFA09E2354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7" b="-5"/>
          <a:stretch>
            <a:fillRect/>
          </a:stretch>
        </p:blipFill>
        <p:spPr>
          <a:xfrm>
            <a:off x="4530256" y="3395325"/>
            <a:ext cx="3083744" cy="24379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9A5B9-8663-0909-4420-4C306DAB7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50890" y="2234046"/>
            <a:ext cx="3677874" cy="35968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err="1"/>
              <a:t>Ukupna</a:t>
            </a:r>
            <a:r>
              <a:rPr lang="en-US" sz="2400" dirty="0"/>
              <a:t> </a:t>
            </a:r>
            <a:r>
              <a:rPr lang="en-US" sz="2400" dirty="0" err="1"/>
              <a:t>vrijednost</a:t>
            </a:r>
            <a:r>
              <a:rPr lang="en-US" sz="2400" dirty="0"/>
              <a:t> projekta:149.576,11 </a:t>
            </a:r>
            <a:r>
              <a:rPr lang="en-US" sz="2400" dirty="0" err="1"/>
              <a:t>eur</a:t>
            </a:r>
            <a:endParaRPr lang="hr-HR" sz="2400" dirty="0"/>
          </a:p>
          <a:p>
            <a:endParaRPr lang="en-US" sz="2400" dirty="0"/>
          </a:p>
          <a:p>
            <a:r>
              <a:rPr lang="en-US" sz="2400" dirty="0" err="1"/>
              <a:t>Bespovratna</a:t>
            </a:r>
            <a:r>
              <a:rPr lang="en-US" sz="2400" dirty="0"/>
              <a:t> </a:t>
            </a:r>
            <a:r>
              <a:rPr lang="en-US" sz="2400" dirty="0" err="1"/>
              <a:t>sredstva</a:t>
            </a:r>
            <a:r>
              <a:rPr lang="en-US" sz="2400" dirty="0"/>
              <a:t> </a:t>
            </a:r>
            <a:r>
              <a:rPr lang="en-US" sz="2400" dirty="0" err="1"/>
              <a:t>osigurana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Državnog</a:t>
            </a:r>
            <a:r>
              <a:rPr lang="en-US" sz="2400" dirty="0"/>
              <a:t> </a:t>
            </a:r>
            <a:r>
              <a:rPr lang="en-US" sz="2400" dirty="0" err="1"/>
              <a:t>proračuna</a:t>
            </a:r>
            <a:r>
              <a:rPr lang="en-US" sz="2400" dirty="0"/>
              <a:t>   </a:t>
            </a:r>
            <a:r>
              <a:rPr lang="en-US" sz="2400" dirty="0" err="1"/>
              <a:t>Republike</a:t>
            </a:r>
            <a:r>
              <a:rPr lang="en-US" sz="2400" dirty="0"/>
              <a:t> Hrvatske (5%)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Europskog</a:t>
            </a:r>
            <a:r>
              <a:rPr lang="en-US" sz="2400" dirty="0"/>
              <a:t> </a:t>
            </a:r>
            <a:r>
              <a:rPr lang="en-US" sz="2400" dirty="0" err="1"/>
              <a:t>socijalnog</a:t>
            </a:r>
            <a:r>
              <a:rPr lang="en-US" sz="2400" dirty="0"/>
              <a:t> </a:t>
            </a:r>
            <a:r>
              <a:rPr lang="en-US" sz="2400" dirty="0" err="1"/>
              <a:t>fonda</a:t>
            </a:r>
            <a:r>
              <a:rPr lang="en-US" sz="2400" dirty="0"/>
              <a:t> plus (95%)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7F4C4-163B-92AE-69BD-924E7D3B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E7A75EC-5D77-419F-9641-2226494547CD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33D8A0C-28ED-C6DD-9FF8-421807F5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ED324DB-B381-AF6B-572F-20D07D968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EA2E0BF-C3DA-A022-0CF8-0231FC997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6817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E64AC4-5A5E-B33F-8D03-5004598FE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CILJ i CILJNA SKUPINA PROJEKTA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9064E-3E72-53F5-2F34-F4E851943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2"/>
            <a:ext cx="5983647" cy="46199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2000" b="1" i="0" dirty="0">
                <a:effectLst/>
              </a:rPr>
              <a:t>CILJEVI:</a:t>
            </a:r>
          </a:p>
          <a:p>
            <a:r>
              <a:rPr lang="en-US" sz="2000" b="0" i="0" dirty="0" err="1">
                <a:effectLst/>
              </a:rPr>
              <a:t>omogućiti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odmor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osobama</a:t>
            </a:r>
            <a:r>
              <a:rPr lang="en-US" sz="2000" b="0" i="0" dirty="0">
                <a:effectLst/>
              </a:rPr>
              <a:t> s </a:t>
            </a:r>
            <a:r>
              <a:rPr lang="en-US" sz="2000" b="0" i="0" dirty="0" err="1">
                <a:effectLst/>
              </a:rPr>
              <a:t>priznatim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pravom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na</a:t>
            </a:r>
            <a:r>
              <a:rPr lang="en-US" sz="2000" b="0" i="0" dirty="0">
                <a:effectLst/>
              </a:rPr>
              <a:t> status </a:t>
            </a:r>
            <a:r>
              <a:rPr lang="en-US" sz="2000" b="0" i="0" dirty="0" err="1">
                <a:effectLst/>
              </a:rPr>
              <a:t>roditelja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njegovatelja</a:t>
            </a:r>
            <a:r>
              <a:rPr lang="en-US" sz="2000" b="0" i="0" dirty="0">
                <a:effectLst/>
              </a:rPr>
              <a:t>/</a:t>
            </a:r>
            <a:r>
              <a:rPr lang="en-US" sz="2000" b="0" i="0" dirty="0" err="1">
                <a:effectLst/>
              </a:rPr>
              <a:t>njegovatelja</a:t>
            </a:r>
            <a:r>
              <a:rPr lang="en-US" sz="2000" b="0" i="0" dirty="0">
                <a:effectLst/>
              </a:rPr>
              <a:t>, </a:t>
            </a:r>
            <a:r>
              <a:rPr lang="en-US" sz="2000" b="0" i="0" dirty="0" err="1">
                <a:effectLst/>
              </a:rPr>
              <a:t>dok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osobe</a:t>
            </a:r>
            <a:r>
              <a:rPr lang="en-US" sz="2000" b="0" i="0" dirty="0">
                <a:effectLst/>
              </a:rPr>
              <a:t> o </a:t>
            </a:r>
            <a:r>
              <a:rPr lang="en-US" sz="2000" b="0" i="0" dirty="0" err="1">
                <a:effectLst/>
              </a:rPr>
              <a:t>kojima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skrbe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imaju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priliku</a:t>
            </a:r>
            <a:r>
              <a:rPr lang="en-US" sz="2000" b="0" i="0" dirty="0">
                <a:effectLst/>
              </a:rPr>
              <a:t> za </a:t>
            </a:r>
            <a:r>
              <a:rPr lang="en-US" sz="2000" b="0" i="0" dirty="0" err="1">
                <a:effectLst/>
              </a:rPr>
              <a:t>integraciju</a:t>
            </a:r>
            <a:r>
              <a:rPr lang="en-US" sz="2000" b="0" i="0" dirty="0">
                <a:effectLst/>
              </a:rPr>
              <a:t> u </a:t>
            </a:r>
            <a:r>
              <a:rPr lang="en-US" sz="2000" b="0" i="0" dirty="0" err="1">
                <a:effectLst/>
              </a:rPr>
              <a:t>zajednicu</a:t>
            </a:r>
            <a:r>
              <a:rPr lang="en-US" sz="2000" b="0" i="0" dirty="0">
                <a:effectLst/>
              </a:rPr>
              <a:t>, </a:t>
            </a:r>
            <a:r>
              <a:rPr lang="en-US" sz="2000" b="0" i="0" dirty="0" err="1">
                <a:effectLst/>
              </a:rPr>
              <a:t>neovisno</a:t>
            </a:r>
            <a:r>
              <a:rPr lang="en-US" sz="2000" b="0" i="0" dirty="0">
                <a:effectLst/>
              </a:rPr>
              <a:t> o </a:t>
            </a:r>
            <a:r>
              <a:rPr lang="en-US" sz="2000" b="0" i="0" dirty="0" err="1">
                <a:effectLst/>
              </a:rPr>
              <a:t>članovima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kućanstva</a:t>
            </a:r>
            <a:endParaRPr lang="en-US" sz="2000" b="0" i="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 dirty="0" err="1">
                <a:effectLst/>
              </a:rPr>
              <a:t>doprinijeti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razvoju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inovativnih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socijalnih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usluga</a:t>
            </a:r>
            <a:endParaRPr lang="en-US" sz="2000" b="0" i="0" dirty="0">
              <a:effectLst/>
            </a:endParaRP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b="1" dirty="0"/>
              <a:t>CILJNA SKUPINA:</a:t>
            </a:r>
          </a:p>
          <a:p>
            <a:r>
              <a:rPr lang="hr-HR" sz="2000" dirty="0"/>
              <a:t>o</a:t>
            </a:r>
            <a:r>
              <a:rPr lang="en-US" sz="2000" b="0" i="0" dirty="0" err="1">
                <a:effectLst/>
              </a:rPr>
              <a:t>sobe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koje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imaju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priznato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pravo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na</a:t>
            </a:r>
            <a:r>
              <a:rPr lang="en-US" sz="2000" b="0" i="0" dirty="0">
                <a:effectLst/>
              </a:rPr>
              <a:t> status </a:t>
            </a:r>
            <a:r>
              <a:rPr lang="en-US" sz="2000" b="0" i="0" dirty="0" err="1">
                <a:effectLst/>
              </a:rPr>
              <a:t>roditelja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njegovatelja</a:t>
            </a:r>
            <a:r>
              <a:rPr lang="en-US" sz="2000" b="0" i="0" dirty="0">
                <a:effectLst/>
              </a:rPr>
              <a:t>/</a:t>
            </a:r>
            <a:r>
              <a:rPr lang="en-US" sz="2000" b="0" i="0" dirty="0" err="1">
                <a:effectLst/>
              </a:rPr>
              <a:t>njegovatelja</a:t>
            </a:r>
            <a:r>
              <a:rPr lang="en-US" sz="2000" b="0" i="0" dirty="0">
                <a:effectLst/>
              </a:rPr>
              <a:t> za </a:t>
            </a:r>
            <a:r>
              <a:rPr lang="en-US" sz="2000" b="0" i="0" dirty="0" err="1">
                <a:effectLst/>
              </a:rPr>
              <a:t>njegu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djeteta</a:t>
            </a:r>
            <a:r>
              <a:rPr lang="en-US" sz="2000" b="0" i="0" dirty="0">
                <a:effectLst/>
              </a:rPr>
              <a:t>/</a:t>
            </a:r>
            <a:r>
              <a:rPr lang="en-US" sz="2000" b="0" i="0" dirty="0" err="1">
                <a:effectLst/>
              </a:rPr>
              <a:t>djece</a:t>
            </a:r>
            <a:r>
              <a:rPr lang="en-US" sz="2000" b="0" i="0" dirty="0">
                <a:effectLst/>
              </a:rPr>
              <a:t> s </a:t>
            </a:r>
            <a:r>
              <a:rPr lang="en-US" sz="2000" b="0" i="0" dirty="0" err="1">
                <a:effectLst/>
              </a:rPr>
              <a:t>teškoćama</a:t>
            </a:r>
            <a:r>
              <a:rPr lang="en-US" sz="2000" b="0" i="0" dirty="0">
                <a:effectLst/>
              </a:rPr>
              <a:t> u </a:t>
            </a:r>
            <a:r>
              <a:rPr lang="en-US" sz="2000" b="0" i="0" dirty="0" err="1">
                <a:effectLst/>
              </a:rPr>
              <a:t>razvoju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i</a:t>
            </a:r>
            <a:r>
              <a:rPr lang="en-US" sz="2000" b="0" i="0" dirty="0">
                <a:effectLst/>
              </a:rPr>
              <a:t>/</a:t>
            </a:r>
            <a:r>
              <a:rPr lang="en-US" sz="2000" b="0" i="0" dirty="0" err="1">
                <a:effectLst/>
              </a:rPr>
              <a:t>ili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osobe</a:t>
            </a:r>
            <a:r>
              <a:rPr lang="en-US" sz="2000" b="0" i="0" dirty="0">
                <a:effectLst/>
              </a:rPr>
              <a:t>/</a:t>
            </a:r>
            <a:r>
              <a:rPr lang="en-US" sz="2000" b="0" i="0" dirty="0" err="1">
                <a:effectLst/>
              </a:rPr>
              <a:t>osoba</a:t>
            </a:r>
            <a:r>
              <a:rPr lang="en-US" sz="2000" b="0" i="0" dirty="0">
                <a:effectLst/>
              </a:rPr>
              <a:t> s </a:t>
            </a:r>
            <a:r>
              <a:rPr lang="en-US" sz="2000" b="0" i="0" dirty="0" err="1">
                <a:effectLst/>
              </a:rPr>
              <a:t>invaliditetom</a:t>
            </a:r>
            <a:endParaRPr lang="hr-HR" sz="2000" b="0" i="0" dirty="0">
              <a:effectLst/>
            </a:endParaRPr>
          </a:p>
          <a:p>
            <a:endParaRPr lang="hr-HR" sz="2000" dirty="0"/>
          </a:p>
          <a:p>
            <a:pPr marL="0" indent="0">
              <a:buNone/>
            </a:pPr>
            <a:r>
              <a:rPr lang="hr-HR" sz="2000" b="1" i="0" dirty="0">
                <a:effectLst/>
              </a:rPr>
              <a:t>CILJNA VRIJEDNOST:</a:t>
            </a:r>
          </a:p>
          <a:p>
            <a:r>
              <a:rPr lang="hr-HR" sz="2000" dirty="0"/>
              <a:t>25</a:t>
            </a:r>
            <a:endParaRPr lang="en-US" sz="2000" b="0" i="0" dirty="0">
              <a:effectLst/>
            </a:endParaRP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863CA-0051-3C30-33BE-08BFF0751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7A75EC-5D77-419F-9641-2226494547CD}" type="slidenum">
              <a:rPr lang="hr-HR" smtClean="0"/>
              <a:pPr>
                <a:spcAft>
                  <a:spcPts val="600"/>
                </a:spcAft>
              </a:pPr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10019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6BF77-2047-D2FB-C1C5-1FF07E9FB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SUDIONICI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33A22-0FB9-6988-D038-90DDC85BE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222222"/>
                </a:solidFill>
                <a:effectLst/>
              </a:rPr>
              <a:t>osoba</a:t>
            </a:r>
            <a:r>
              <a:rPr lang="en-US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koja</a:t>
            </a:r>
            <a:r>
              <a:rPr lang="en-US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ima</a:t>
            </a:r>
            <a:r>
              <a:rPr lang="en-US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pravo</a:t>
            </a:r>
            <a:r>
              <a:rPr lang="en-US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na</a:t>
            </a:r>
            <a:r>
              <a:rPr lang="en-US" b="0" i="0" dirty="0">
                <a:solidFill>
                  <a:srgbClr val="222222"/>
                </a:solidFill>
                <a:effectLst/>
              </a:rPr>
              <a:t> status 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roditelja</a:t>
            </a:r>
            <a:r>
              <a:rPr lang="en-US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njegovatelja</a:t>
            </a:r>
            <a:r>
              <a:rPr lang="en-US" b="0" i="0" dirty="0">
                <a:solidFill>
                  <a:srgbClr val="222222"/>
                </a:solidFill>
                <a:effectLst/>
              </a:rPr>
              <a:t>/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njegovatelja</a:t>
            </a:r>
            <a:r>
              <a:rPr lang="en-US" b="0" i="0" dirty="0">
                <a:solidFill>
                  <a:srgbClr val="222222"/>
                </a:solidFill>
                <a:effectLst/>
              </a:rPr>
              <a:t> za 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njegu</a:t>
            </a:r>
            <a:r>
              <a:rPr lang="en-US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djeteta</a:t>
            </a:r>
            <a:r>
              <a:rPr lang="en-US" b="0" i="0" dirty="0">
                <a:solidFill>
                  <a:srgbClr val="222222"/>
                </a:solidFill>
                <a:effectLst/>
              </a:rPr>
              <a:t>/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djece</a:t>
            </a:r>
            <a:r>
              <a:rPr lang="en-US" b="0" i="0" dirty="0">
                <a:solidFill>
                  <a:srgbClr val="222222"/>
                </a:solidFill>
                <a:effectLst/>
              </a:rPr>
              <a:t> s 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teškoćama</a:t>
            </a:r>
            <a:r>
              <a:rPr lang="en-US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i</a:t>
            </a:r>
            <a:r>
              <a:rPr lang="en-US" b="0" i="0" dirty="0">
                <a:solidFill>
                  <a:srgbClr val="222222"/>
                </a:solidFill>
                <a:effectLst/>
              </a:rPr>
              <a:t>/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ili</a:t>
            </a:r>
            <a:r>
              <a:rPr lang="en-US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osobe</a:t>
            </a:r>
            <a:r>
              <a:rPr lang="en-US" b="0" i="0" dirty="0">
                <a:solidFill>
                  <a:srgbClr val="222222"/>
                </a:solidFill>
                <a:effectLst/>
              </a:rPr>
              <a:t> s 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invaliditetom,a</a:t>
            </a:r>
            <a:r>
              <a:rPr lang="en-US" b="0" i="0" dirty="0">
                <a:solidFill>
                  <a:srgbClr val="222222"/>
                </a:solidFill>
                <a:effectLst/>
              </a:rPr>
              <a:t> koji 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istovremeno</a:t>
            </a:r>
            <a:r>
              <a:rPr lang="en-US" b="0" i="0" dirty="0">
                <a:solidFill>
                  <a:srgbClr val="222222"/>
                </a:solidFill>
                <a:effectLst/>
              </a:rPr>
              <a:t> ne 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koriste</a:t>
            </a:r>
            <a:r>
              <a:rPr lang="en-US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usluge</a:t>
            </a:r>
            <a:r>
              <a:rPr lang="en-US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poludnevnog</a:t>
            </a:r>
            <a:r>
              <a:rPr lang="en-US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boravka</a:t>
            </a:r>
            <a:r>
              <a:rPr lang="en-US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na</a:t>
            </a:r>
            <a:r>
              <a:rPr lang="en-US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temelju</a:t>
            </a:r>
            <a:r>
              <a:rPr lang="en-US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Zakona</a:t>
            </a:r>
            <a:r>
              <a:rPr lang="en-US" b="0" i="0" dirty="0">
                <a:solidFill>
                  <a:srgbClr val="222222"/>
                </a:solidFill>
                <a:effectLst/>
              </a:rPr>
              <a:t> o soc</a:t>
            </a:r>
            <a:r>
              <a:rPr lang="hr-HR" dirty="0">
                <a:solidFill>
                  <a:srgbClr val="222222"/>
                </a:solidFill>
              </a:rPr>
              <a:t>ijalnoj 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skrbi</a:t>
            </a:r>
            <a:r>
              <a:rPr lang="en-US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odnosno</a:t>
            </a:r>
            <a:r>
              <a:rPr lang="en-US" b="0" i="0" dirty="0">
                <a:solidFill>
                  <a:srgbClr val="222222"/>
                </a:solidFill>
                <a:effectLst/>
              </a:rPr>
              <a:t> ne 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koriste</a:t>
            </a:r>
            <a:r>
              <a:rPr lang="en-US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uslugu</a:t>
            </a:r>
            <a:r>
              <a:rPr lang="en-US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osobne</a:t>
            </a:r>
            <a:r>
              <a:rPr lang="en-US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asistencije</a:t>
            </a:r>
            <a:r>
              <a:rPr lang="en-US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koju</a:t>
            </a:r>
            <a:r>
              <a:rPr lang="en-US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pruža</a:t>
            </a:r>
            <a:r>
              <a:rPr lang="en-US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osobni</a:t>
            </a:r>
            <a:r>
              <a:rPr lang="en-US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asistent</a:t>
            </a:r>
            <a:r>
              <a:rPr lang="en-US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temeljem</a:t>
            </a:r>
            <a:r>
              <a:rPr lang="en-US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Zakona</a:t>
            </a:r>
            <a:r>
              <a:rPr lang="en-US" b="0" i="0" dirty="0">
                <a:solidFill>
                  <a:srgbClr val="222222"/>
                </a:solidFill>
                <a:effectLst/>
              </a:rPr>
              <a:t> o 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osobnoj</a:t>
            </a:r>
            <a:r>
              <a:rPr lang="en-US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asistenciji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610ED-E994-08F3-52F4-E1F8A7BBC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1767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E528D-02CE-FCC4-D7FA-E7861D76A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5" y="365125"/>
            <a:ext cx="11311775" cy="1325563"/>
          </a:xfrm>
        </p:spPr>
        <p:txBody>
          <a:bodyPr anchor="ctr">
            <a:normAutofit/>
          </a:bodyPr>
          <a:lstStyle/>
          <a:p>
            <a:r>
              <a:rPr lang="hr-HR" dirty="0">
                <a:solidFill>
                  <a:srgbClr val="A6CF38"/>
                </a:solidFill>
                <a:latin typeface="Calibri" panose="020F0502020204030204"/>
              </a:rPr>
              <a:t>AKTIVNOSTI NA PROJEKTU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66E61-E78F-42BD-5445-564F7EC03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0945" y="1600200"/>
            <a:ext cx="6016337" cy="4576763"/>
          </a:xfrm>
        </p:spPr>
        <p:txBody>
          <a:bodyPr>
            <a:normAutofit/>
          </a:bodyPr>
          <a:lstStyle/>
          <a:p>
            <a:r>
              <a:rPr lang="en-US" b="0" i="0" dirty="0" err="1">
                <a:effectLst/>
              </a:rPr>
              <a:t>Asistent</a:t>
            </a:r>
            <a:endParaRPr lang="hr-HR" b="0" i="0" dirty="0">
              <a:effectLst/>
            </a:endParaRPr>
          </a:p>
          <a:p>
            <a:r>
              <a:rPr lang="hr-HR" dirty="0"/>
              <a:t>R</a:t>
            </a:r>
            <a:r>
              <a:rPr lang="en-US" b="0" i="0" dirty="0" err="1">
                <a:effectLst/>
              </a:rPr>
              <a:t>ehabilitator</a:t>
            </a:r>
            <a:r>
              <a:rPr lang="en-US" b="0" i="0" dirty="0">
                <a:effectLst/>
              </a:rPr>
              <a:t> </a:t>
            </a:r>
            <a:endParaRPr lang="hr-HR" b="0" i="0" dirty="0">
              <a:effectLst/>
            </a:endParaRPr>
          </a:p>
          <a:p>
            <a:r>
              <a:rPr lang="hr-HR" dirty="0"/>
              <a:t>F</a:t>
            </a:r>
            <a:r>
              <a:rPr lang="en-US" b="0" i="0" dirty="0" err="1">
                <a:effectLst/>
              </a:rPr>
              <a:t>izioterapeut</a:t>
            </a:r>
            <a:r>
              <a:rPr lang="en-US" b="0" i="0" dirty="0">
                <a:effectLst/>
              </a:rPr>
              <a:t> </a:t>
            </a:r>
            <a:endParaRPr lang="hr-HR" b="0" i="0" dirty="0">
              <a:effectLst/>
            </a:endParaRPr>
          </a:p>
          <a:p>
            <a:endParaRPr lang="hr-HR" b="0" i="0" dirty="0">
              <a:effectLst/>
            </a:endParaRPr>
          </a:p>
          <a:p>
            <a:pPr marL="0" indent="0">
              <a:buNone/>
            </a:pPr>
            <a:r>
              <a:rPr lang="hr-HR" dirty="0"/>
              <a:t>P</a:t>
            </a:r>
            <a:r>
              <a:rPr lang="en-US" b="0" i="0" dirty="0" err="1">
                <a:effectLst/>
              </a:rPr>
              <a:t>ruža</a:t>
            </a:r>
            <a:r>
              <a:rPr lang="hr-HR" b="0" i="0" dirty="0">
                <a:effectLst/>
              </a:rPr>
              <a:t>nje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uslug</a:t>
            </a:r>
            <a:r>
              <a:rPr lang="hr-HR" b="0" i="0" dirty="0">
                <a:effectLst/>
              </a:rPr>
              <a:t>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odmora</a:t>
            </a:r>
            <a:r>
              <a:rPr lang="en-US" b="0" i="0" dirty="0">
                <a:effectLst/>
              </a:rPr>
              <a:t> od </a:t>
            </a:r>
            <a:r>
              <a:rPr lang="en-US" b="0" i="0" dirty="0" err="1">
                <a:effectLst/>
              </a:rPr>
              <a:t>skrbi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prilagođavaju</a:t>
            </a:r>
            <a:r>
              <a:rPr lang="en-US" b="0" i="0" dirty="0">
                <a:effectLst/>
              </a:rPr>
              <a:t> se </a:t>
            </a:r>
            <a:r>
              <a:rPr lang="en-US" b="0" i="0" dirty="0" err="1">
                <a:effectLst/>
              </a:rPr>
              <a:t>specifičnim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potrebama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korisnika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pružaju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podršku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brigu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osobama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koje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ovise</a:t>
            </a:r>
            <a:r>
              <a:rPr lang="en-US" b="0" i="0" dirty="0">
                <a:effectLst/>
              </a:rPr>
              <a:t> o </a:t>
            </a:r>
            <a:r>
              <a:rPr lang="en-US" b="0" i="0" dirty="0" err="1">
                <a:effectLst/>
              </a:rPr>
              <a:t>skrbi</a:t>
            </a:r>
            <a:r>
              <a:rPr lang="hr-HR" b="0" i="0" dirty="0">
                <a:effectLst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9BE76-3BFA-3366-9A30-D5B9DB950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1789" y="6247976"/>
            <a:ext cx="57822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E7A75EC-5D77-419F-9641-2226494547CD}" type="slidenum">
              <a:rPr lang="hr-HR" smtClean="0"/>
              <a:pPr>
                <a:spcAft>
                  <a:spcPts val="600"/>
                </a:spcAft>
              </a:pPr>
              <a:t>7</a:t>
            </a:fld>
            <a:endParaRPr lang="hr-HR"/>
          </a:p>
        </p:txBody>
      </p:sp>
      <p:pic>
        <p:nvPicPr>
          <p:cNvPr id="14" name="Picture 13" descr="A group of people sitting on a couch&#10;&#10;AI-generated content may be incorrect.">
            <a:extLst>
              <a:ext uri="{FF2B5EF4-FFF2-40B4-BE49-F238E27FC236}">
                <a16:creationId xmlns:a16="http://schemas.microsoft.com/office/drawing/2014/main" id="{FA80093D-F815-055A-1699-F3BFF9D79F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084" y="1909771"/>
            <a:ext cx="4606636" cy="345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34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B48C8-ECBD-B48E-CE82-238125EE6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147" y="365125"/>
            <a:ext cx="10979573" cy="1325563"/>
          </a:xfrm>
        </p:spPr>
        <p:txBody>
          <a:bodyPr anchor="ctr">
            <a:normAutofit/>
          </a:bodyPr>
          <a:lstStyle/>
          <a:p>
            <a:r>
              <a:rPr lang="hr-HR" dirty="0">
                <a:solidFill>
                  <a:srgbClr val="A6CF38"/>
                </a:solidFill>
                <a:latin typeface="Calibri" panose="020F0502020204030204"/>
              </a:rPr>
              <a:t>AKTIVNOSTI NA PROJEKTU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C0EEF-2CB9-DEBE-80B7-DD96710BB8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90688"/>
            <a:ext cx="6923809" cy="4486275"/>
          </a:xfrm>
        </p:spPr>
        <p:txBody>
          <a:bodyPr>
            <a:normAutofit/>
          </a:bodyPr>
          <a:lstStyle/>
          <a:p>
            <a:r>
              <a:rPr lang="nn-NO" sz="2200" b="0" i="0" u="none" strike="noStrike" baseline="0" dirty="0" err="1"/>
              <a:t>Projekt</a:t>
            </a:r>
            <a:r>
              <a:rPr lang="nn-NO" sz="2200" b="0" i="0" u="none" strike="noStrike" baseline="0" dirty="0"/>
              <a:t> </a:t>
            </a:r>
            <a:r>
              <a:rPr lang="nn-NO" sz="2200" b="0" i="0" u="none" strike="noStrike" baseline="0" dirty="0" err="1"/>
              <a:t>pruža</a:t>
            </a:r>
            <a:r>
              <a:rPr lang="nn-NO" sz="2200" b="0" i="0" u="none" strike="noStrike" baseline="0" dirty="0"/>
              <a:t> </a:t>
            </a:r>
            <a:r>
              <a:rPr lang="nn-NO" sz="2200" b="0" i="0" u="none" strike="noStrike" baseline="0" dirty="0" err="1"/>
              <a:t>višestruke</a:t>
            </a:r>
            <a:r>
              <a:rPr lang="nn-NO" sz="2200" b="0" i="0" u="none" strike="noStrike" baseline="0" dirty="0"/>
              <a:t> </a:t>
            </a:r>
            <a:r>
              <a:rPr lang="nn-NO" sz="2200" b="0" i="0" u="none" strike="noStrike" baseline="0" dirty="0" err="1"/>
              <a:t>koristi</a:t>
            </a:r>
            <a:r>
              <a:rPr lang="nn-NO" sz="2200" b="0" i="0" u="none" strike="noStrike" baseline="0" dirty="0"/>
              <a:t> </a:t>
            </a:r>
            <a:r>
              <a:rPr lang="nn-NO" sz="2200" b="0" i="0" u="none" strike="noStrike" baseline="0" dirty="0" err="1"/>
              <a:t>za</a:t>
            </a:r>
            <a:r>
              <a:rPr lang="nn-NO" sz="2200" b="0" i="0" u="none" strike="noStrike" baseline="0" dirty="0"/>
              <a:t> </a:t>
            </a:r>
            <a:r>
              <a:rPr lang="nn-NO" sz="2200" b="0" i="0" u="none" strike="noStrike" baseline="0" dirty="0" err="1"/>
              <a:t>roditelje</a:t>
            </a:r>
            <a:r>
              <a:rPr lang="hr-HR" sz="2200" b="0" i="0" u="none" strike="noStrike" baseline="0" dirty="0"/>
              <a:t> njegovatelje</a:t>
            </a:r>
            <a:r>
              <a:rPr lang="nn-NO" sz="2200" b="0" i="0" u="none" strike="noStrike" baseline="0" dirty="0"/>
              <a:t>/</a:t>
            </a:r>
            <a:r>
              <a:rPr lang="nn-NO" sz="2200" b="0" i="0" u="none" strike="noStrike" baseline="0" dirty="0" err="1"/>
              <a:t>njegovatelje</a:t>
            </a:r>
            <a:endParaRPr lang="nn-NO" sz="2200" b="0" i="0" u="none" strike="noStrike" baseline="0" dirty="0"/>
          </a:p>
          <a:p>
            <a:r>
              <a:rPr lang="hr-HR" sz="2200" b="0" i="0" u="none" strike="noStrike" baseline="0" dirty="0"/>
              <a:t>O</a:t>
            </a:r>
            <a:r>
              <a:rPr lang="en-US" sz="2200" b="0" i="0" u="none" strike="noStrike" baseline="0" dirty="0" err="1"/>
              <a:t>siguravanjem</a:t>
            </a:r>
            <a:r>
              <a:rPr lang="en-US" sz="2200" b="0" i="0" u="none" strike="noStrike" baseline="0" dirty="0"/>
              <a:t> </a:t>
            </a:r>
            <a:r>
              <a:rPr lang="en-US" sz="2200" b="0" i="0" u="none" strike="noStrike" baseline="0" dirty="0" err="1"/>
              <a:t>stručne</a:t>
            </a:r>
            <a:r>
              <a:rPr lang="en-US" sz="2200" b="0" i="0" u="none" strike="noStrike" baseline="0" dirty="0"/>
              <a:t> </a:t>
            </a:r>
            <a:r>
              <a:rPr lang="en-US" sz="2200" b="0" i="0" u="none" strike="noStrike" baseline="0" dirty="0" err="1"/>
              <a:t>skrbi</a:t>
            </a:r>
            <a:r>
              <a:rPr lang="en-US" sz="2200" b="0" i="0" u="none" strike="noStrike" baseline="0" dirty="0"/>
              <a:t> </a:t>
            </a:r>
            <a:r>
              <a:rPr lang="en-US" sz="2200" b="0" i="0" u="none" strike="noStrike" baseline="0" dirty="0" err="1"/>
              <a:t>putem</a:t>
            </a:r>
            <a:r>
              <a:rPr lang="en-US" sz="2200" b="0" i="0" u="none" strike="noStrike" baseline="0" dirty="0"/>
              <a:t> </a:t>
            </a:r>
            <a:r>
              <a:rPr lang="en-US" sz="2200" b="0" i="0" u="none" strike="noStrike" baseline="0" dirty="0" err="1"/>
              <a:t>asistenata</a:t>
            </a:r>
            <a:r>
              <a:rPr lang="en-US" sz="2200" b="0" i="0" u="none" strike="noStrike" baseline="0" dirty="0"/>
              <a:t> </a:t>
            </a:r>
            <a:r>
              <a:rPr lang="en-US" sz="2200" b="0" i="0" u="none" strike="noStrike" baseline="0" dirty="0" err="1"/>
              <a:t>i</a:t>
            </a:r>
            <a:r>
              <a:rPr lang="en-US" sz="2200" b="0" i="0" u="none" strike="noStrike" baseline="0" dirty="0"/>
              <a:t> </a:t>
            </a:r>
            <a:r>
              <a:rPr lang="en-US" sz="2200" b="0" i="0" u="none" strike="noStrike" baseline="0" dirty="0" err="1"/>
              <a:t>rehabilitacijskih</a:t>
            </a:r>
            <a:r>
              <a:rPr lang="en-US" sz="2200" b="0" i="0" u="none" strike="noStrike" baseline="0" dirty="0"/>
              <a:t> </a:t>
            </a:r>
            <a:r>
              <a:rPr lang="en-US" sz="2200" b="0" i="0" u="none" strike="noStrike" baseline="0" dirty="0" err="1"/>
              <a:t>edukatora</a:t>
            </a:r>
            <a:r>
              <a:rPr lang="en-US" sz="2200" b="0" i="0" u="none" strike="noStrike" baseline="0" dirty="0"/>
              <a:t> </a:t>
            </a:r>
            <a:r>
              <a:rPr lang="en-US" sz="2200" b="0" i="0" u="none" strike="noStrike" baseline="0" dirty="0" err="1"/>
              <a:t>tijekom</a:t>
            </a:r>
            <a:r>
              <a:rPr lang="en-US" sz="2200" b="0" i="0" u="none" strike="noStrike" baseline="0" dirty="0"/>
              <a:t> </a:t>
            </a:r>
            <a:r>
              <a:rPr lang="en-US" sz="2200" b="0" i="0" u="none" strike="noStrike" baseline="0" dirty="0" err="1"/>
              <a:t>perioda</a:t>
            </a:r>
            <a:r>
              <a:rPr lang="en-US" sz="2200" b="0" i="0" u="none" strike="noStrike" baseline="0" dirty="0"/>
              <a:t> </a:t>
            </a:r>
            <a:r>
              <a:rPr lang="en-US" sz="2200" b="0" i="0" u="none" strike="noStrike" baseline="0" dirty="0" err="1"/>
              <a:t>odmora</a:t>
            </a:r>
            <a:r>
              <a:rPr lang="en-US" sz="2200" b="0" i="0" u="none" strike="noStrike" baseline="0" dirty="0"/>
              <a:t>, </a:t>
            </a:r>
            <a:r>
              <a:rPr lang="en-US" sz="2200" b="0" i="0" u="none" strike="noStrike" baseline="0" dirty="0" err="1"/>
              <a:t>roditelji</a:t>
            </a:r>
            <a:r>
              <a:rPr lang="hr-HR" sz="2200" dirty="0"/>
              <a:t> </a:t>
            </a:r>
            <a:r>
              <a:rPr lang="en-US" sz="2200" b="0" i="0" u="none" strike="noStrike" baseline="0" dirty="0" err="1"/>
              <a:t>njegovatelji</a:t>
            </a:r>
            <a:r>
              <a:rPr lang="en-US" sz="2200" b="0" i="0" u="none" strike="noStrike" baseline="0" dirty="0"/>
              <a:t>/</a:t>
            </a:r>
            <a:r>
              <a:rPr lang="en-US" sz="2200" b="0" i="0" u="none" strike="noStrike" baseline="0" dirty="0" err="1"/>
              <a:t>njegovatelji</a:t>
            </a:r>
            <a:r>
              <a:rPr lang="en-US" sz="2200" b="0" i="0" u="none" strike="noStrike" baseline="0" dirty="0"/>
              <a:t> </a:t>
            </a:r>
            <a:r>
              <a:rPr lang="en-US" sz="2200" b="0" i="0" u="none" strike="noStrike" baseline="0" dirty="0" err="1"/>
              <a:t>dobivaju</a:t>
            </a:r>
            <a:r>
              <a:rPr lang="en-US" sz="2200" b="0" i="0" u="none" strike="noStrike" baseline="0" dirty="0"/>
              <a:t> </a:t>
            </a:r>
            <a:r>
              <a:rPr lang="en-US" sz="2200" b="0" i="0" u="none" strike="noStrike" baseline="0" dirty="0" err="1"/>
              <a:t>prijeko</a:t>
            </a:r>
            <a:r>
              <a:rPr lang="en-US" sz="2200" b="0" i="0" u="none" strike="noStrike" baseline="0" dirty="0"/>
              <a:t> </a:t>
            </a:r>
            <a:r>
              <a:rPr lang="en-US" sz="2200" b="0" i="0" u="none" strike="noStrike" baseline="0" dirty="0" err="1"/>
              <a:t>potreban</a:t>
            </a:r>
            <a:r>
              <a:rPr lang="en-US" sz="2200" b="0" i="0" u="none" strike="noStrike" baseline="0" dirty="0"/>
              <a:t> </a:t>
            </a:r>
            <a:r>
              <a:rPr lang="en-US" sz="2200" b="0" i="0" u="none" strike="noStrike" baseline="0" dirty="0" err="1"/>
              <a:t>predah</a:t>
            </a:r>
            <a:r>
              <a:rPr lang="en-US" sz="2200" b="0" i="0" u="none" strike="noStrike" baseline="0" dirty="0"/>
              <a:t> od </a:t>
            </a:r>
            <a:r>
              <a:rPr lang="en-US" sz="2200" b="0" i="0" u="none" strike="noStrike" baseline="0" dirty="0" err="1"/>
              <a:t>svakodnevnih</a:t>
            </a:r>
            <a:r>
              <a:rPr lang="en-US" sz="2200" b="0" i="0" u="none" strike="noStrike" baseline="0" dirty="0"/>
              <a:t> </a:t>
            </a:r>
            <a:r>
              <a:rPr lang="en-US" sz="2200" b="0" i="0" u="none" strike="noStrike" baseline="0" dirty="0" err="1"/>
              <a:t>obaveza</a:t>
            </a:r>
            <a:r>
              <a:rPr lang="en-US" sz="2200" b="0" i="0" u="none" strike="noStrike" baseline="0" dirty="0"/>
              <a:t>. Ovo </a:t>
            </a:r>
            <a:r>
              <a:rPr lang="en-US" sz="2200" b="0" i="0" u="none" strike="noStrike" baseline="0" dirty="0" err="1"/>
              <a:t>im</a:t>
            </a:r>
            <a:r>
              <a:rPr lang="en-US" sz="2200" b="0" i="0" u="none" strike="noStrike" baseline="0" dirty="0"/>
              <a:t> </a:t>
            </a:r>
            <a:r>
              <a:rPr lang="en-US" sz="2200" b="0" i="0" u="none" strike="noStrike" baseline="0" dirty="0" err="1"/>
              <a:t>pruža</a:t>
            </a:r>
            <a:r>
              <a:rPr lang="en-US" sz="2200" b="0" i="0" u="none" strike="noStrike" baseline="0" dirty="0"/>
              <a:t> </a:t>
            </a:r>
            <a:r>
              <a:rPr lang="en-US" sz="2200" b="0" i="0" u="none" strike="noStrike" baseline="0" dirty="0" err="1"/>
              <a:t>priliku</a:t>
            </a:r>
            <a:r>
              <a:rPr lang="en-US" sz="2200" b="0" i="0" u="none" strike="noStrike" baseline="0" dirty="0"/>
              <a:t> da se </a:t>
            </a:r>
            <a:r>
              <a:rPr lang="en-US" sz="2200" b="0" i="0" u="none" strike="noStrike" baseline="0" dirty="0" err="1"/>
              <a:t>odmore</a:t>
            </a:r>
            <a:r>
              <a:rPr lang="en-US" sz="2200" b="0" i="0" u="none" strike="noStrike" baseline="0" dirty="0"/>
              <a:t>,</a:t>
            </a:r>
            <a:r>
              <a:rPr lang="hr-HR" sz="2200" b="0" i="0" u="none" strike="noStrike" baseline="0" dirty="0"/>
              <a:t> </a:t>
            </a:r>
            <a:r>
              <a:rPr lang="en-US" sz="2200" b="0" i="0" u="none" strike="noStrike" baseline="0" dirty="0" err="1"/>
              <a:t>povrate</a:t>
            </a:r>
            <a:r>
              <a:rPr lang="en-US" sz="2200" b="0" i="0" u="none" strike="noStrike" baseline="0" dirty="0"/>
              <a:t> </a:t>
            </a:r>
            <a:r>
              <a:rPr lang="en-US" sz="2200" b="0" i="0" u="none" strike="noStrike" baseline="0" dirty="0" err="1"/>
              <a:t>snagu</a:t>
            </a:r>
            <a:r>
              <a:rPr lang="en-US" sz="2200" b="0" i="0" u="none" strike="noStrike" baseline="0" dirty="0"/>
              <a:t> </a:t>
            </a:r>
            <a:r>
              <a:rPr lang="en-US" sz="2200" b="0" i="0" u="none" strike="noStrike" baseline="0" dirty="0" err="1"/>
              <a:t>i</a:t>
            </a:r>
            <a:r>
              <a:rPr lang="en-US" sz="2200" b="0" i="0" u="none" strike="noStrike" baseline="0" dirty="0"/>
              <a:t> </a:t>
            </a:r>
            <a:r>
              <a:rPr lang="en-US" sz="2200" b="0" i="0" u="none" strike="noStrike" baseline="0" dirty="0" err="1"/>
              <a:t>vrate</a:t>
            </a:r>
            <a:r>
              <a:rPr lang="en-US" sz="2200" b="0" i="0" u="none" strike="noStrike" baseline="0" dirty="0"/>
              <a:t> </a:t>
            </a:r>
            <a:r>
              <a:rPr lang="en-US" sz="2200" b="0" i="0" u="none" strike="noStrike" baseline="0" dirty="0" err="1"/>
              <a:t>svojim</a:t>
            </a:r>
            <a:r>
              <a:rPr lang="en-US" sz="2200" b="0" i="0" u="none" strike="noStrike" baseline="0" dirty="0"/>
              <a:t> </a:t>
            </a:r>
            <a:r>
              <a:rPr lang="en-US" sz="2200" b="0" i="0" u="none" strike="noStrike" baseline="0" dirty="0" err="1"/>
              <a:t>obavezama</a:t>
            </a:r>
            <a:r>
              <a:rPr lang="en-US" sz="2200" b="0" i="0" u="none" strike="noStrike" baseline="0" dirty="0"/>
              <a:t> </a:t>
            </a:r>
            <a:r>
              <a:rPr lang="en-US" sz="2200" b="0" i="0" u="none" strike="noStrike" baseline="0" dirty="0" err="1"/>
              <a:t>odmorniji</a:t>
            </a:r>
            <a:r>
              <a:rPr lang="en-US" sz="2200" b="0" i="0" u="none" strike="noStrike" baseline="0" dirty="0"/>
              <a:t> </a:t>
            </a:r>
            <a:r>
              <a:rPr lang="en-US" sz="2200" b="0" i="0" u="none" strike="noStrike" baseline="0" dirty="0" err="1"/>
              <a:t>i</a:t>
            </a:r>
            <a:r>
              <a:rPr lang="en-US" sz="2200" b="0" i="0" u="none" strike="noStrike" baseline="0" dirty="0"/>
              <a:t> </a:t>
            </a:r>
            <a:r>
              <a:rPr lang="en-US" sz="2200" b="0" i="0" u="none" strike="noStrike" baseline="0" dirty="0" err="1"/>
              <a:t>emocionalno</a:t>
            </a:r>
            <a:r>
              <a:rPr lang="en-US" sz="2200" b="0" i="0" u="none" strike="noStrike" baseline="0" dirty="0"/>
              <a:t> </a:t>
            </a:r>
            <a:r>
              <a:rPr lang="en-US" sz="2200" b="0" i="0" u="none" strike="noStrike" baseline="0" dirty="0" err="1"/>
              <a:t>uravnoteženiji</a:t>
            </a:r>
            <a:r>
              <a:rPr lang="en-US" sz="2200" b="0" i="0" u="none" strike="noStrike" baseline="0" dirty="0"/>
              <a:t>, </a:t>
            </a:r>
            <a:r>
              <a:rPr lang="en-US" sz="2200" b="0" i="0" u="none" strike="noStrike" baseline="0" dirty="0" err="1"/>
              <a:t>čime</a:t>
            </a:r>
            <a:r>
              <a:rPr lang="en-US" sz="2200" b="0" i="0" u="none" strike="noStrike" baseline="0" dirty="0"/>
              <a:t> se </a:t>
            </a:r>
            <a:r>
              <a:rPr lang="en-US" sz="2200" b="0" i="0" u="none" strike="noStrike" baseline="0" dirty="0" err="1"/>
              <a:t>poboljšava</a:t>
            </a:r>
            <a:r>
              <a:rPr lang="en-US" sz="2200" b="0" i="0" u="none" strike="noStrike" baseline="0" dirty="0"/>
              <a:t> </a:t>
            </a:r>
            <a:r>
              <a:rPr lang="en-US" sz="2200" b="0" i="0" u="none" strike="noStrike" baseline="0" dirty="0" err="1"/>
              <a:t>njihovo</a:t>
            </a:r>
            <a:r>
              <a:rPr lang="en-US" sz="2200" b="0" i="0" u="none" strike="noStrike" baseline="0" dirty="0"/>
              <a:t> </a:t>
            </a:r>
            <a:r>
              <a:rPr lang="en-US" sz="2200" b="0" i="0" u="none" strike="noStrike" baseline="0" dirty="0" err="1"/>
              <a:t>mentalno</a:t>
            </a:r>
            <a:r>
              <a:rPr lang="hr-HR" sz="2200" b="0" i="0" u="none" strike="noStrike" baseline="0" dirty="0"/>
              <a:t> </a:t>
            </a:r>
            <a:r>
              <a:rPr lang="nn-NO" sz="2200" b="0" i="0" u="none" strike="noStrike" baseline="0" dirty="0" err="1"/>
              <a:t>zdravlje</a:t>
            </a:r>
            <a:r>
              <a:rPr lang="nn-NO" sz="2200" b="0" i="0" u="none" strike="noStrike" baseline="0" dirty="0"/>
              <a:t> i </a:t>
            </a:r>
            <a:r>
              <a:rPr lang="nn-NO" sz="2200" b="0" i="0" u="none" strike="noStrike" baseline="0" dirty="0" err="1"/>
              <a:t>opća</a:t>
            </a:r>
            <a:r>
              <a:rPr lang="nn-NO" sz="2200" b="0" i="0" u="none" strike="noStrike" baseline="0" dirty="0"/>
              <a:t> </a:t>
            </a:r>
            <a:r>
              <a:rPr lang="nn-NO" sz="2200" b="0" i="0" u="none" strike="noStrike" baseline="0" dirty="0" err="1"/>
              <a:t>kvaliteta</a:t>
            </a:r>
            <a:r>
              <a:rPr lang="nn-NO" sz="2200" b="0" i="0" u="none" strike="noStrike" baseline="0" dirty="0"/>
              <a:t> </a:t>
            </a:r>
            <a:r>
              <a:rPr lang="nn-NO" sz="2200" b="0" i="0" u="none" strike="noStrike" baseline="0" dirty="0" err="1"/>
              <a:t>života</a:t>
            </a:r>
            <a:endParaRPr lang="en-US" sz="2200" dirty="0"/>
          </a:p>
        </p:txBody>
      </p:sp>
      <p:pic>
        <p:nvPicPr>
          <p:cNvPr id="6" name="Picture 5" descr="A person holding a green frisbee next to a person&#10;&#10;AI-generated content may be incorrect.">
            <a:extLst>
              <a:ext uri="{FF2B5EF4-FFF2-40B4-BE49-F238E27FC236}">
                <a16:creationId xmlns:a16="http://schemas.microsoft.com/office/drawing/2014/main" id="{058D6DDB-AF1E-6DEF-A55C-7D5FC8147A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481" y="920823"/>
            <a:ext cx="2047009" cy="4548909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FA558-67D5-92C3-BD52-8D8CB7F90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1789" y="6247976"/>
            <a:ext cx="57822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E7A75EC-5D77-419F-9641-2226494547CD}" type="slidenum">
              <a:rPr lang="hr-HR" smtClean="0"/>
              <a:pPr>
                <a:spcAft>
                  <a:spcPts val="600"/>
                </a:spcAft>
              </a:pPr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5842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CC8E8-E656-6851-B7C1-4B22DF30F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147" y="218209"/>
            <a:ext cx="8084435" cy="1039091"/>
          </a:xfrm>
        </p:spPr>
        <p:txBody>
          <a:bodyPr/>
          <a:lstStyle/>
          <a:p>
            <a:r>
              <a:rPr lang="hr-HR" dirty="0"/>
              <a:t>OČEKIVANI REZULTATI PROJEKTA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B4A6A-3655-23E0-4773-670416ACB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9</a:t>
            </a:fld>
            <a:endParaRPr lang="hr-HR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88ECECF0-37B5-038C-7DD0-2ED2CF7203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578199"/>
              </p:ext>
            </p:extLst>
          </p:nvPr>
        </p:nvGraphicFramePr>
        <p:xfrm>
          <a:off x="83126" y="1257300"/>
          <a:ext cx="10754591" cy="417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1439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F+">
      <a:dk1>
        <a:sysClr val="windowText" lastClr="000000"/>
      </a:dk1>
      <a:lt1>
        <a:sysClr val="window" lastClr="FFFFFF"/>
      </a:lt1>
      <a:dk2>
        <a:srgbClr val="323C8C"/>
      </a:dk2>
      <a:lt2>
        <a:srgbClr val="EAEBF3"/>
      </a:lt2>
      <a:accent1>
        <a:srgbClr val="E31E24"/>
      </a:accent1>
      <a:accent2>
        <a:srgbClr val="A6CF38"/>
      </a:accent2>
      <a:accent3>
        <a:srgbClr val="00A0DC"/>
      </a:accent3>
      <a:accent4>
        <a:srgbClr val="DC24A0"/>
      </a:accent4>
      <a:accent5>
        <a:srgbClr val="F58220"/>
      </a:accent5>
      <a:accent6>
        <a:srgbClr val="7B32AD"/>
      </a:accent6>
      <a:hlink>
        <a:srgbClr val="E31E24"/>
      </a:hlink>
      <a:folHlink>
        <a:srgbClr val="E31E24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499</Words>
  <Application>Microsoft Office PowerPoint</Application>
  <PresentationFormat>Widescreen</PresentationFormat>
  <Paragraphs>64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Odmor u vašem danu Inovativne socijalne usluge – odmor od skrbi (pilot projekt)</vt:lpstr>
      <vt:lpstr>Socijalne inovacije</vt:lpstr>
      <vt:lpstr>Odmor u vašem danu</vt:lpstr>
      <vt:lpstr>Odmor u vašem danu</vt:lpstr>
      <vt:lpstr>CILJ i CILJNA SKUPINA PROJEKTA</vt:lpstr>
      <vt:lpstr>SUDIONICI</vt:lpstr>
      <vt:lpstr>AKTIVNOSTI NA PROJEKTU</vt:lpstr>
      <vt:lpstr>AKTIVNOSTI NA PROJEKTU</vt:lpstr>
      <vt:lpstr>OČEKIVANI REZULTATI PROJEKTA</vt:lpstr>
      <vt:lpstr>PowerPoint Presentation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ESF+</dc:creator>
  <cp:lastModifiedBy>Sanja Lazic</cp:lastModifiedBy>
  <cp:revision>81</cp:revision>
  <dcterms:created xsi:type="dcterms:W3CDTF">2021-08-17T10:54:28Z</dcterms:created>
  <dcterms:modified xsi:type="dcterms:W3CDTF">2025-05-23T12:01:07Z</dcterms:modified>
</cp:coreProperties>
</file>